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18"/>
  </p:notesMasterIdLst>
  <p:sldIdLst>
    <p:sldId id="256" r:id="rId2"/>
    <p:sldId id="257" r:id="rId3"/>
    <p:sldId id="274" r:id="rId4"/>
    <p:sldId id="275" r:id="rId5"/>
    <p:sldId id="258" r:id="rId6"/>
    <p:sldId id="276" r:id="rId7"/>
    <p:sldId id="259" r:id="rId8"/>
    <p:sldId id="273" r:id="rId9"/>
    <p:sldId id="261" r:id="rId10"/>
    <p:sldId id="263" r:id="rId11"/>
    <p:sldId id="265" r:id="rId12"/>
    <p:sldId id="267" r:id="rId13"/>
    <p:sldId id="277" r:id="rId14"/>
    <p:sldId id="271" r:id="rId15"/>
    <p:sldId id="272" r:id="rId16"/>
    <p:sldId id="27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099" autoAdjust="0"/>
    <p:restoredTop sz="75771" autoAdjust="0"/>
  </p:normalViewPr>
  <p:slideViewPr>
    <p:cSldViewPr>
      <p:cViewPr varScale="1">
        <p:scale>
          <a:sx n="89" d="100"/>
          <a:sy n="89" d="100"/>
        </p:scale>
        <p:origin x="-1472" y="-11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CCAA9B-50AA-43D4-B4C8-317302A2BA42}" type="datetimeFigureOut">
              <a:rPr lang="en-US" smtClean="0"/>
              <a:pPr/>
              <a:t>4/29/14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D20FAA-4592-4F8F-8728-2426718F5BC2}"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80954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 Id="rId3" Type="http://schemas.openxmlformats.org/officeDocument/2006/relationships/hyperlink" Target="http://mumbrella.asia/2014/03/wall-street-journals-adam-najberg-missing-malaysia-airlines-plane-says-modern-journalism/"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a:t>
            </a:r>
            <a:r>
              <a:rPr lang="en-US" baseline="0" dirty="0" smtClean="0"/>
              <a:t> Bailey- Singapore</a:t>
            </a:r>
          </a:p>
          <a:p>
            <a:r>
              <a:rPr lang="en-US" baseline="0" dirty="0" smtClean="0"/>
              <a:t>ICON </a:t>
            </a:r>
            <a:r>
              <a:rPr lang="en-US" baseline="0" dirty="0" err="1" smtClean="0"/>
              <a:t>aquired</a:t>
            </a:r>
            <a:r>
              <a:rPr lang="en-US" baseline="0" dirty="0" smtClean="0"/>
              <a:t> in 2005</a:t>
            </a:r>
            <a:endParaRPr lang="en-US" dirty="0"/>
          </a:p>
        </p:txBody>
      </p:sp>
      <p:sp>
        <p:nvSpPr>
          <p:cNvPr id="4" name="Slide Number Placeholder 3"/>
          <p:cNvSpPr>
            <a:spLocks noGrp="1"/>
          </p:cNvSpPr>
          <p:nvPr>
            <p:ph type="sldNum" sz="quarter" idx="10"/>
          </p:nvPr>
        </p:nvSpPr>
        <p:spPr/>
        <p:txBody>
          <a:bodyPr/>
          <a:lstStyle/>
          <a:p>
            <a:fld id="{62D20FAA-4592-4F8F-8728-2426718F5BC2}" type="slidenum">
              <a:rPr lang="en-US" smtClean="0"/>
              <a:pPr/>
              <a:t>2</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02401617"/>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the public know what’s happening &amp; provide an accurate picture of the company’s character, ideals, practices</a:t>
            </a:r>
          </a:p>
          <a:p>
            <a:r>
              <a:rPr lang="en-US" dirty="0" smtClean="0"/>
              <a:t>There was no truth to tell</a:t>
            </a:r>
          </a:p>
          <a:p>
            <a:r>
              <a:rPr lang="en-US" dirty="0" smtClean="0"/>
              <a:t>No clear voice</a:t>
            </a:r>
          </a:p>
          <a:p>
            <a:endParaRPr lang="en-US" dirty="0" smtClean="0"/>
          </a:p>
        </p:txBody>
      </p:sp>
      <p:sp>
        <p:nvSpPr>
          <p:cNvPr id="4" name="Slide Number Placeholder 3"/>
          <p:cNvSpPr>
            <a:spLocks noGrp="1"/>
          </p:cNvSpPr>
          <p:nvPr>
            <p:ph type="sldNum" sz="quarter" idx="10"/>
          </p:nvPr>
        </p:nvSpPr>
        <p:spPr/>
        <p:txBody>
          <a:bodyPr/>
          <a:lstStyle/>
          <a:p>
            <a:fld id="{62D20FAA-4592-4F8F-8728-2426718F5BC2}" type="slidenum">
              <a:rPr lang="en-US" smtClean="0"/>
              <a:pPr/>
              <a:t>5</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86349189"/>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difficult as it may sound, these groups should have issued one joint statement per day</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First, they communicated without the facts. Instead of waiting for concrete information on the fate of the plane, the government disseminated facts and figures that were neither verified nor correct. </a:t>
            </a:r>
          </a:p>
          <a:p>
            <a:endParaRPr lang="en-US" dirty="0" smtClean="0"/>
          </a:p>
          <a:p>
            <a:r>
              <a:rPr lang="en-US" dirty="0" smtClean="0"/>
              <a:t>They didn’t say what they were doing </a:t>
            </a:r>
          </a:p>
        </p:txBody>
      </p:sp>
      <p:sp>
        <p:nvSpPr>
          <p:cNvPr id="4" name="Slide Number Placeholder 3"/>
          <p:cNvSpPr>
            <a:spLocks noGrp="1"/>
          </p:cNvSpPr>
          <p:nvPr>
            <p:ph type="sldNum" sz="quarter" idx="10"/>
          </p:nvPr>
        </p:nvSpPr>
        <p:spPr/>
        <p:txBody>
          <a:bodyPr/>
          <a:lstStyle/>
          <a:p>
            <a:fld id="{62D20FAA-4592-4F8F-8728-2426718F5BC2}" type="slidenum">
              <a:rPr lang="en-US" smtClean="0"/>
              <a:pPr/>
              <a:t>7</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24985375"/>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Crying family members amid the media makes for a great story for the media and a horrible story for your company.</a:t>
            </a:r>
          </a:p>
          <a:p>
            <a:endParaRPr lang="en-US" dirty="0"/>
          </a:p>
        </p:txBody>
      </p:sp>
      <p:sp>
        <p:nvSpPr>
          <p:cNvPr id="4" name="Slide Number Placeholder 3"/>
          <p:cNvSpPr>
            <a:spLocks noGrp="1"/>
          </p:cNvSpPr>
          <p:nvPr>
            <p:ph type="sldNum" sz="quarter" idx="10"/>
          </p:nvPr>
        </p:nvSpPr>
        <p:spPr/>
        <p:txBody>
          <a:bodyPr/>
          <a:lstStyle/>
          <a:p>
            <a:fld id="{62D20FAA-4592-4F8F-8728-2426718F5BC2}" type="slidenum">
              <a:rPr lang="en-US" smtClean="0"/>
              <a:pPr/>
              <a:t>8</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78757453"/>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Anticipate PR and eliminate practices that create difficulties. Generate goodwill. CEO Ahmad </a:t>
            </a:r>
            <a:r>
              <a:rPr lang="en-US" dirty="0" err="1" smtClean="0"/>
              <a:t>Jauhari</a:t>
            </a:r>
            <a:endParaRPr lang="en-US" dirty="0" smtClean="0"/>
          </a:p>
          <a:p>
            <a:r>
              <a:rPr lang="en-US" dirty="0" smtClean="0"/>
              <a:t>“We've got a lot of work to do. The airline obviously needs to get itself together.” </a:t>
            </a:r>
          </a:p>
          <a:p>
            <a:r>
              <a:rPr lang="en-US" dirty="0" smtClean="0"/>
              <a:t>Airlines can take “up to six months to recover from what we call a 'market reputation issue' and ... we intend to do that quicker,” Ahmad </a:t>
            </a:r>
            <a:r>
              <a:rPr lang="en-US" dirty="0" err="1" smtClean="0"/>
              <a:t>Jauhari</a:t>
            </a:r>
            <a:r>
              <a:rPr lang="en-US" dirty="0" smtClean="0"/>
              <a:t> said.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62D20FAA-4592-4F8F-8728-2426718F5BC2}" type="slidenum">
              <a:rPr lang="en-US" smtClean="0"/>
              <a:pPr/>
              <a:t>9</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70477165"/>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Hishammuddin</a:t>
            </a:r>
            <a:r>
              <a:rPr lang="en-US" dirty="0" smtClean="0"/>
              <a:t> Hussein, Malaysia’s defense minister and acting minister of transportation, became an instant media source. From afar, particularly in the U.S. where most of the population is wired, he appeared unsure of himself and lacking key facts to support his statements. Malaysian Prime Minister </a:t>
            </a:r>
            <a:r>
              <a:rPr lang="en-US" dirty="0" err="1" smtClean="0"/>
              <a:t>Najib</a:t>
            </a:r>
            <a:r>
              <a:rPr lang="en-US" dirty="0" smtClean="0"/>
              <a:t> </a:t>
            </a:r>
            <a:r>
              <a:rPr lang="en-US" dirty="0" err="1" smtClean="0"/>
              <a:t>Razak</a:t>
            </a:r>
            <a:r>
              <a:rPr lang="en-US" dirty="0" smtClean="0"/>
              <a:t> added to the mystery with confusing statements that shifted from day to day.</a:t>
            </a:r>
          </a:p>
          <a:p>
            <a:r>
              <a:rPr lang="en-US" dirty="0" smtClean="0"/>
              <a:t>The national carrier will make payments beyond the $5,000 already disbursed to relatives and arrange to fly them to the recovery areas, if they choose, once investigating authorities grant approval, Ahmad </a:t>
            </a:r>
            <a:r>
              <a:rPr lang="en-US" dirty="0" err="1" smtClean="0"/>
              <a:t>Jauhari</a:t>
            </a:r>
            <a:r>
              <a:rPr lang="en-US" dirty="0" smtClean="0"/>
              <a:t> </a:t>
            </a:r>
            <a:r>
              <a:rPr lang="en-US" dirty="0" err="1" smtClean="0"/>
              <a:t>Yahya</a:t>
            </a:r>
            <a:r>
              <a:rPr lang="en-US" dirty="0" smtClean="0"/>
              <a:t>, the chief executive of the airline told reporters in Kuala Lumpur. </a:t>
            </a:r>
          </a:p>
          <a:p>
            <a:endParaRPr lang="en-US" dirty="0" smtClean="0"/>
          </a:p>
          <a:p>
            <a:r>
              <a:rPr lang="en-US" b="1" dirty="0" err="1" smtClean="0"/>
              <a:t>Indira</a:t>
            </a:r>
            <a:r>
              <a:rPr lang="en-US" b="1" dirty="0" smtClean="0"/>
              <a:t> </a:t>
            </a:r>
            <a:r>
              <a:rPr lang="en-US" b="1" dirty="0" err="1" smtClean="0"/>
              <a:t>nair</a:t>
            </a:r>
            <a:endParaRPr lang="en-US" b="1" dirty="0" smtClean="0"/>
          </a:p>
          <a:p>
            <a:r>
              <a:rPr lang="en-US" sz="1200" kern="1200" dirty="0" smtClean="0">
                <a:solidFill>
                  <a:schemeClr val="tx1"/>
                </a:solidFill>
                <a:latin typeface="+mn-lt"/>
                <a:ea typeface="+mn-ea"/>
                <a:cs typeface="+mn-cs"/>
              </a:rPr>
              <a:t>While Malaysia Airlines has been </a:t>
            </a:r>
            <a:r>
              <a:rPr lang="en-US" sz="1200" kern="1200" dirty="0" err="1" smtClean="0">
                <a:solidFill>
                  <a:schemeClr val="tx1"/>
                </a:solidFill>
                <a:latin typeface="+mn-lt"/>
                <a:ea typeface="+mn-ea"/>
                <a:cs typeface="+mn-cs"/>
              </a:rPr>
              <a:t>criticised</a:t>
            </a:r>
            <a:r>
              <a:rPr lang="en-US" sz="1200" kern="1200" dirty="0" smtClean="0">
                <a:solidFill>
                  <a:schemeClr val="tx1"/>
                </a:solidFill>
                <a:latin typeface="+mn-lt"/>
                <a:ea typeface="+mn-ea"/>
                <a:cs typeface="+mn-cs"/>
              </a:rPr>
              <a:t> for its communications response to the disaster, the airline's former communications head defended its </a:t>
            </a:r>
            <a:r>
              <a:rPr lang="en-US" sz="1200" kern="1200" dirty="0" err="1" smtClean="0">
                <a:solidFill>
                  <a:schemeClr val="tx1"/>
                </a:solidFill>
                <a:latin typeface="+mn-lt"/>
                <a:ea typeface="+mn-ea"/>
                <a:cs typeface="+mn-cs"/>
              </a:rPr>
              <a:t>approach."I</a:t>
            </a:r>
            <a:r>
              <a:rPr lang="en-US" sz="1200" kern="1200" dirty="0" smtClean="0">
                <a:solidFill>
                  <a:schemeClr val="tx1"/>
                </a:solidFill>
                <a:latin typeface="+mn-lt"/>
                <a:ea typeface="+mn-ea"/>
                <a:cs typeface="+mn-cs"/>
              </a:rPr>
              <a:t> honestly don’t think the criticism is fair," </a:t>
            </a:r>
            <a:r>
              <a:rPr lang="en-US" sz="1200" kern="1200" dirty="0" err="1" smtClean="0">
                <a:solidFill>
                  <a:schemeClr val="tx1"/>
                </a:solidFill>
                <a:latin typeface="+mn-lt"/>
                <a:ea typeface="+mn-ea"/>
                <a:cs typeface="+mn-cs"/>
              </a:rPr>
              <a:t>Indira</a:t>
            </a:r>
            <a:r>
              <a:rPr lang="en-US" sz="1200" kern="1200" dirty="0" smtClean="0">
                <a:solidFill>
                  <a:schemeClr val="tx1"/>
                </a:solidFill>
                <a:latin typeface="+mn-lt"/>
                <a:ea typeface="+mn-ea"/>
                <a:cs typeface="+mn-cs"/>
              </a:rPr>
              <a:t> Nair told the Holmes Report. "Considering the complexity of what happened...what could the airline have done </a:t>
            </a:r>
            <a:r>
              <a:rPr lang="en-US" sz="1200" kern="1200" dirty="0" err="1" smtClean="0">
                <a:solidFill>
                  <a:schemeClr val="tx1"/>
                </a:solidFill>
                <a:latin typeface="+mn-lt"/>
                <a:ea typeface="+mn-ea"/>
                <a:cs typeface="+mn-cs"/>
              </a:rPr>
              <a:t>better?"Nair</a:t>
            </a:r>
            <a:r>
              <a:rPr lang="en-US" sz="1200" kern="1200" dirty="0" smtClean="0">
                <a:solidFill>
                  <a:schemeClr val="tx1"/>
                </a:solidFill>
                <a:latin typeface="+mn-lt"/>
                <a:ea typeface="+mn-ea"/>
                <a:cs typeface="+mn-cs"/>
              </a:rPr>
              <a:t>, who left the airline in 2010 and now runs her own consultancy, noted that Malaysia Airlines has been hamstrung by the Malaysian government's own uncomfortable communications </a:t>
            </a:r>
            <a:r>
              <a:rPr lang="en-US" sz="1200" kern="1200" dirty="0" err="1" smtClean="0">
                <a:solidFill>
                  <a:schemeClr val="tx1"/>
                </a:solidFill>
                <a:latin typeface="+mn-lt"/>
                <a:ea typeface="+mn-ea"/>
                <a:cs typeface="+mn-cs"/>
              </a:rPr>
              <a:t>response."The</a:t>
            </a:r>
            <a:r>
              <a:rPr lang="en-US" sz="1200" kern="1200" dirty="0" smtClean="0">
                <a:solidFill>
                  <a:schemeClr val="tx1"/>
                </a:solidFill>
                <a:latin typeface="+mn-lt"/>
                <a:ea typeface="+mn-ea"/>
                <a:cs typeface="+mn-cs"/>
              </a:rPr>
              <a:t> Malaysian government is not used to dealing with the international media, especially in situations like this," she said. "A crisis is not a rehearsal — you must do your preparation </a:t>
            </a:r>
            <a:r>
              <a:rPr lang="en-US" sz="1200" kern="1200" dirty="0" err="1" smtClean="0">
                <a:solidFill>
                  <a:schemeClr val="tx1"/>
                </a:solidFill>
                <a:latin typeface="+mn-lt"/>
                <a:ea typeface="+mn-ea"/>
                <a:cs typeface="+mn-cs"/>
              </a:rPr>
              <a:t>beforehand."While</a:t>
            </a:r>
            <a:r>
              <a:rPr lang="en-US" sz="1200" kern="1200" dirty="0" smtClean="0">
                <a:solidFill>
                  <a:schemeClr val="tx1"/>
                </a:solidFill>
                <a:latin typeface="+mn-lt"/>
                <a:ea typeface="+mn-ea"/>
                <a:cs typeface="+mn-cs"/>
              </a:rPr>
              <a:t> Nair said that Malaysia Airlines had a full suite of crisis plans in place, she noted that the airline had been severely tested by the involvement of other governments and </a:t>
            </a:r>
            <a:r>
              <a:rPr lang="en-US" sz="1200" kern="1200" dirty="0" err="1" smtClean="0">
                <a:solidFill>
                  <a:schemeClr val="tx1"/>
                </a:solidFill>
                <a:latin typeface="+mn-lt"/>
                <a:ea typeface="+mn-ea"/>
                <a:cs typeface="+mn-cs"/>
              </a:rPr>
              <a:t>organisations</a:t>
            </a:r>
            <a:r>
              <a:rPr lang="en-US" sz="1200" kern="1200" dirty="0" smtClean="0">
                <a:solidFill>
                  <a:schemeClr val="tx1"/>
                </a:solidFill>
                <a:latin typeface="+mn-lt"/>
                <a:ea typeface="+mn-ea"/>
                <a:cs typeface="+mn-cs"/>
              </a:rPr>
              <a:t>, and the unique nature of the </a:t>
            </a:r>
            <a:r>
              <a:rPr lang="en-US" sz="1200" kern="1200" dirty="0" err="1" smtClean="0">
                <a:solidFill>
                  <a:schemeClr val="tx1"/>
                </a:solidFill>
                <a:latin typeface="+mn-lt"/>
                <a:ea typeface="+mn-ea"/>
                <a:cs typeface="+mn-cs"/>
              </a:rPr>
              <a:t>situation.She</a:t>
            </a:r>
            <a:r>
              <a:rPr lang="en-US" sz="1200" kern="1200" dirty="0" smtClean="0">
                <a:solidFill>
                  <a:schemeClr val="tx1"/>
                </a:solidFill>
                <a:latin typeface="+mn-lt"/>
                <a:ea typeface="+mn-ea"/>
                <a:cs typeface="+mn-cs"/>
              </a:rPr>
              <a:t> also admitted that "little things could have been done better," particularly where the families of the missing where concerned. The airline, she added, had appeared overly reactive in the face of sustained criticism. The Malaysian government retains a large stake in Malaysia Airlines. As WSJ editor Adam </a:t>
            </a:r>
            <a:r>
              <a:rPr lang="en-US" sz="1200" kern="1200" dirty="0" err="1" smtClean="0">
                <a:solidFill>
                  <a:schemeClr val="tx1"/>
                </a:solidFill>
                <a:latin typeface="+mn-lt"/>
                <a:ea typeface="+mn-ea"/>
                <a:cs typeface="+mn-cs"/>
              </a:rPr>
              <a:t>Najberg</a:t>
            </a:r>
            <a:r>
              <a:rPr lang="en-US" sz="1200" kern="1200" dirty="0" smtClean="0">
                <a:solidFill>
                  <a:schemeClr val="tx1"/>
                </a:solidFill>
                <a:latin typeface="+mn-lt"/>
                <a:ea typeface="+mn-ea"/>
                <a:cs typeface="+mn-cs"/>
              </a:rPr>
              <a:t> noted in </a:t>
            </a:r>
            <a:r>
              <a:rPr lang="en-US" sz="1200" kern="1200" dirty="0" err="1" smtClean="0">
                <a:solidFill>
                  <a:schemeClr val="tx1"/>
                </a:solidFill>
                <a:latin typeface="+mn-lt"/>
                <a:ea typeface="+mn-ea"/>
                <a:cs typeface="+mn-cs"/>
              </a:rPr>
              <a:t>Mumbrella</a:t>
            </a:r>
            <a:r>
              <a:rPr lang="en-US" sz="1200" kern="1200" dirty="0" smtClean="0">
                <a:solidFill>
                  <a:schemeClr val="tx1"/>
                </a:solidFill>
                <a:latin typeface="+mn-lt"/>
                <a:ea typeface="+mn-ea"/>
                <a:cs typeface="+mn-cs"/>
              </a:rPr>
              <a:t> Asia earlier this week, </a:t>
            </a:r>
            <a:r>
              <a:rPr lang="en-US" sz="1200" kern="1200" dirty="0" smtClean="0">
                <a:solidFill>
                  <a:schemeClr val="tx1"/>
                </a:solidFill>
                <a:latin typeface="+mn-lt"/>
                <a:ea typeface="+mn-ea"/>
                <a:cs typeface="+mn-cs"/>
                <a:hlinkClick r:id="rId3"/>
              </a:rPr>
              <a:t>“</a:t>
            </a:r>
            <a:endParaRPr lang="en-US" sz="1200" kern="1200" dirty="0" smtClean="0">
              <a:solidFill>
                <a:schemeClr val="tx1"/>
              </a:solidFill>
              <a:latin typeface="+mn-lt"/>
              <a:ea typeface="+mn-ea"/>
              <a:cs typeface="+mn-cs"/>
            </a:endParaRPr>
          </a:p>
          <a:p>
            <a:endParaRPr lang="en-US" sz="1200" b="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Shaped by words and deed of own employees</a:t>
            </a:r>
          </a:p>
          <a:p>
            <a:endParaRPr lang="en-US" b="0" dirty="0"/>
          </a:p>
        </p:txBody>
      </p:sp>
      <p:sp>
        <p:nvSpPr>
          <p:cNvPr id="4" name="Slide Number Placeholder 3"/>
          <p:cNvSpPr>
            <a:spLocks noGrp="1"/>
          </p:cNvSpPr>
          <p:nvPr>
            <p:ph type="sldNum" sz="quarter" idx="10"/>
          </p:nvPr>
        </p:nvSpPr>
        <p:spPr/>
        <p:txBody>
          <a:bodyPr/>
          <a:lstStyle/>
          <a:p>
            <a:fld id="{62D20FAA-4592-4F8F-8728-2426718F5BC2}" type="slidenum">
              <a:rPr lang="en-US" smtClean="0"/>
              <a:pPr/>
              <a:t>10</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94442870"/>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20FAA-4592-4F8F-8728-2426718F5BC2}" type="slidenum">
              <a:rPr lang="en-US" smtClean="0"/>
              <a:pPr/>
              <a:t>11</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27616201"/>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PRs that fails to detail the current state of the investigation</a:t>
            </a:r>
          </a:p>
          <a:p>
            <a:r>
              <a:rPr lang="en-US" dirty="0" smtClean="0"/>
              <a:t>Hashtags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r>
              <a:rPr lang="en-US" dirty="0" smtClean="0"/>
              <a:t>Sensitive to the subject of the missing flight and they send their condolences to the families affected by the incident.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Youtube</a:t>
            </a:r>
            <a:endParaRPr lang="en-US" dirty="0" smtClean="0"/>
          </a:p>
          <a:p>
            <a:r>
              <a:rPr lang="en-US" dirty="0" smtClean="0"/>
              <a:t>March 23</a:t>
            </a:r>
            <a:r>
              <a:rPr lang="en-US" baseline="30000" dirty="0" smtClean="0"/>
              <a:t>rd</a:t>
            </a:r>
            <a:r>
              <a:rPr lang="en-US" dirty="0" smtClean="0"/>
              <a:t>- Message from CEO Ahmad </a:t>
            </a:r>
            <a:r>
              <a:rPr lang="en-US" dirty="0" err="1" smtClean="0"/>
              <a:t>Jauhari</a:t>
            </a:r>
            <a:endParaRPr lang="en-US" dirty="0" smtClean="0"/>
          </a:p>
          <a:p>
            <a:r>
              <a:rPr lang="en-US" dirty="0" smtClean="0"/>
              <a:t>April 1</a:t>
            </a:r>
            <a:r>
              <a:rPr lang="en-US" baseline="30000" dirty="0" smtClean="0"/>
              <a:t>st</a:t>
            </a:r>
            <a:r>
              <a:rPr lang="en-US" dirty="0" smtClean="0"/>
              <a:t>- Message from Dr. Hugh Dunleavy, Director of Commercial</a:t>
            </a:r>
          </a:p>
          <a:p>
            <a:r>
              <a:rPr lang="en-US" dirty="0" smtClean="0"/>
              <a:t>5 total videos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62D20FAA-4592-4F8F-8728-2426718F5BC2}" type="slidenum">
              <a:rPr lang="en-US" smtClean="0"/>
              <a:pPr/>
              <a:t>12</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35331974"/>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Fast</a:t>
            </a:r>
            <a:r>
              <a:rPr lang="en-US" baseline="0" dirty="0" smtClean="0"/>
              <a:t> to update </a:t>
            </a:r>
          </a:p>
          <a:p>
            <a:r>
              <a:rPr lang="en-US" baseline="0" dirty="0" smtClean="0"/>
              <a:t>CEO video didn’t get spread only 47k views</a:t>
            </a:r>
            <a:endParaRPr lang="en-US" dirty="0"/>
          </a:p>
        </p:txBody>
      </p:sp>
      <p:sp>
        <p:nvSpPr>
          <p:cNvPr id="4" name="Slide Number Placeholder 3"/>
          <p:cNvSpPr>
            <a:spLocks noGrp="1"/>
          </p:cNvSpPr>
          <p:nvPr>
            <p:ph type="sldNum" sz="quarter" idx="10"/>
          </p:nvPr>
        </p:nvSpPr>
        <p:spPr/>
        <p:txBody>
          <a:bodyPr/>
          <a:lstStyle/>
          <a:p>
            <a:fld id="{62D20FAA-4592-4F8F-8728-2426718F5BC2}"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1810A60-E1EE-4808-9617-43A4A32F4E07}" type="datetimeFigureOut">
              <a:rPr lang="en-US" smtClean="0"/>
              <a:pPr/>
              <a:t>4/29/14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FAD91AE-6A21-4BAB-88FF-78D13949B047}"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810A60-E1EE-4808-9617-43A4A32F4E07}" type="datetimeFigureOut">
              <a:rPr lang="en-US" smtClean="0"/>
              <a:pPr/>
              <a:t>4/29/14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D91AE-6A21-4BAB-88FF-78D13949B04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FAD91AE-6A21-4BAB-88FF-78D13949B047}"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810A60-E1EE-4808-9617-43A4A32F4E07}" type="datetimeFigureOut">
              <a:rPr lang="en-US" smtClean="0"/>
              <a:pPr/>
              <a:t>4/29/14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1810A60-E1EE-4808-9617-43A4A32F4E07}" type="datetimeFigureOut">
              <a:rPr lang="en-US" smtClean="0"/>
              <a:pPr/>
              <a:t>4/29/14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FAD91AE-6A21-4BAB-88FF-78D13949B047}"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1810A60-E1EE-4808-9617-43A4A32F4E07}" type="datetimeFigureOut">
              <a:rPr lang="en-US" smtClean="0"/>
              <a:pPr/>
              <a:t>4/29/14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FAD91AE-6A21-4BAB-88FF-78D13949B047}"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1810A60-E1EE-4808-9617-43A4A32F4E07}" type="datetimeFigureOut">
              <a:rPr lang="en-US" smtClean="0"/>
              <a:pPr/>
              <a:t>4/29/14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D91AE-6A21-4BAB-88FF-78D13949B047}"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1810A60-E1EE-4808-9617-43A4A32F4E07}" type="datetimeFigureOut">
              <a:rPr lang="en-US" smtClean="0"/>
              <a:pPr/>
              <a:t>4/29/14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FAD91AE-6A21-4BAB-88FF-78D13949B047}"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1810A60-E1EE-4808-9617-43A4A32F4E07}" type="datetimeFigureOut">
              <a:rPr lang="en-US" smtClean="0"/>
              <a:pPr/>
              <a:t>4/29/14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FAD91AE-6A21-4BAB-88FF-78D13949B0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1810A60-E1EE-4808-9617-43A4A32F4E07}" type="datetimeFigureOut">
              <a:rPr lang="en-US" smtClean="0"/>
              <a:pPr/>
              <a:t>4/29/14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FAD91AE-6A21-4BAB-88FF-78D13949B0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FAD91AE-6A21-4BAB-88FF-78D13949B047}"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1810A60-E1EE-4808-9617-43A4A32F4E07}" type="datetimeFigureOut">
              <a:rPr lang="en-US" smtClean="0"/>
              <a:pPr/>
              <a:t>4/29/14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FAD91AE-6A21-4BAB-88FF-78D13949B047}"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1810A60-E1EE-4808-9617-43A4A32F4E07}" type="datetimeFigureOut">
              <a:rPr lang="en-US" smtClean="0"/>
              <a:pPr/>
              <a:t>4/29/14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1810A60-E1EE-4808-9617-43A4A32F4E07}" type="datetimeFigureOut">
              <a:rPr lang="en-US" smtClean="0"/>
              <a:pPr/>
              <a:t>4/29/14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FAD91AE-6A21-4BAB-88FF-78D13949B047}"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9.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7.jpeg"/><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Public Relations for Crisis Communications</a:t>
            </a:r>
          </a:p>
          <a:p>
            <a:r>
              <a:rPr lang="en-US" dirty="0" smtClean="0"/>
              <a:t>Kara Jewell</a:t>
            </a:r>
            <a:endParaRPr lang="en-US" dirty="0"/>
          </a:p>
        </p:txBody>
      </p:sp>
      <p:sp>
        <p:nvSpPr>
          <p:cNvPr id="2" name="Title 1"/>
          <p:cNvSpPr>
            <a:spLocks noGrp="1"/>
          </p:cNvSpPr>
          <p:nvPr>
            <p:ph type="ctrTitle"/>
          </p:nvPr>
        </p:nvSpPr>
        <p:spPr/>
        <p:txBody>
          <a:bodyPr/>
          <a:lstStyle/>
          <a:p>
            <a:r>
              <a:rPr lang="en-US" dirty="0" smtClean="0"/>
              <a:t>Malaysia Airlines Flight MH370</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753871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534400" cy="838200"/>
          </a:xfrm>
        </p:spPr>
        <p:txBody>
          <a:bodyPr>
            <a:normAutofit fontScale="90000"/>
          </a:bodyPr>
          <a:lstStyle/>
          <a:p>
            <a:r>
              <a:rPr lang="en-US" dirty="0" smtClean="0"/>
              <a:t/>
            </a:r>
            <a:br>
              <a:rPr lang="en-US" dirty="0" smtClean="0"/>
            </a:br>
            <a:r>
              <a:rPr lang="en-US" dirty="0" smtClean="0"/>
              <a:t/>
            </a:r>
            <a:br>
              <a:rPr lang="en-US" dirty="0" smtClean="0"/>
            </a:br>
            <a:r>
              <a:rPr lang="en-US" dirty="0" smtClean="0"/>
              <a:t>Realize a company’s true character is expressed by its people</a:t>
            </a:r>
            <a:endParaRPr lang="en-US" dirty="0"/>
          </a:p>
        </p:txBody>
      </p:sp>
      <p:sp>
        <p:nvSpPr>
          <p:cNvPr id="3" name="Content Placeholder 2"/>
          <p:cNvSpPr>
            <a:spLocks noGrp="1"/>
          </p:cNvSpPr>
          <p:nvPr>
            <p:ph sz="quarter" idx="1"/>
          </p:nvPr>
        </p:nvSpPr>
        <p:spPr/>
        <p:txBody>
          <a:bodyPr>
            <a:normAutofit lnSpcReduction="10000"/>
          </a:bodyPr>
          <a:lstStyle/>
          <a:p>
            <a:r>
              <a:rPr lang="en-US" dirty="0" err="1" smtClean="0"/>
              <a:t>Indira</a:t>
            </a:r>
            <a:r>
              <a:rPr lang="en-US" dirty="0" smtClean="0"/>
              <a:t> Nair</a:t>
            </a:r>
          </a:p>
          <a:p>
            <a:pPr lvl="1"/>
            <a:r>
              <a:rPr lang="en-US" dirty="0" smtClean="0"/>
              <a:t>Defends the company</a:t>
            </a:r>
          </a:p>
          <a:p>
            <a:pPr lvl="1"/>
            <a:r>
              <a:rPr lang="en-US" dirty="0" smtClean="0"/>
              <a:t>Offers suggestions</a:t>
            </a:r>
          </a:p>
          <a:p>
            <a:pPr lvl="1"/>
            <a:endParaRPr lang="en-US" dirty="0" smtClean="0"/>
          </a:p>
          <a:p>
            <a:r>
              <a:rPr lang="en-US" sz="2300" dirty="0" smtClean="0"/>
              <a:t>DM </a:t>
            </a:r>
            <a:r>
              <a:rPr lang="en-US" sz="2300" dirty="0" err="1" smtClean="0"/>
              <a:t>Hishammuddin</a:t>
            </a:r>
            <a:r>
              <a:rPr lang="en-US" sz="2300" dirty="0" smtClean="0"/>
              <a:t> Hussein</a:t>
            </a:r>
          </a:p>
          <a:p>
            <a:pPr lvl="1"/>
            <a:r>
              <a:rPr lang="en-US" dirty="0" smtClean="0"/>
              <a:t>He appears </a:t>
            </a:r>
            <a:r>
              <a:rPr lang="en-US" dirty="0"/>
              <a:t>unsure of himself and </a:t>
            </a:r>
            <a:r>
              <a:rPr lang="en-US" dirty="0" smtClean="0"/>
              <a:t>lacks </a:t>
            </a:r>
            <a:r>
              <a:rPr lang="en-US" dirty="0"/>
              <a:t>key </a:t>
            </a:r>
            <a:r>
              <a:rPr lang="en-US" dirty="0" smtClean="0"/>
              <a:t>facts</a:t>
            </a:r>
          </a:p>
          <a:p>
            <a:pPr lvl="1">
              <a:buNone/>
            </a:pPr>
            <a:r>
              <a:rPr lang="en-US" dirty="0" smtClean="0"/>
              <a:t>      </a:t>
            </a:r>
            <a:r>
              <a:rPr lang="en-US" dirty="0"/>
              <a:t>to support his </a:t>
            </a:r>
            <a:r>
              <a:rPr lang="en-US" dirty="0" smtClean="0"/>
              <a:t>statements</a:t>
            </a:r>
          </a:p>
          <a:p>
            <a:pPr lvl="1"/>
            <a:endParaRPr lang="en-US" sz="1800" dirty="0" smtClean="0"/>
          </a:p>
          <a:p>
            <a:r>
              <a:rPr lang="en-US" sz="2300" dirty="0" smtClean="0"/>
              <a:t>PM </a:t>
            </a:r>
            <a:r>
              <a:rPr lang="en-US" sz="2300" dirty="0" err="1" smtClean="0"/>
              <a:t>Najib</a:t>
            </a:r>
            <a:r>
              <a:rPr lang="en-US" sz="2300" dirty="0" smtClean="0"/>
              <a:t> </a:t>
            </a:r>
            <a:r>
              <a:rPr lang="en-US" sz="2300" dirty="0" err="1"/>
              <a:t>Razak</a:t>
            </a:r>
            <a:r>
              <a:rPr lang="en-US" sz="2300" dirty="0" smtClean="0"/>
              <a:t> </a:t>
            </a:r>
          </a:p>
          <a:p>
            <a:pPr lvl="1"/>
            <a:r>
              <a:rPr lang="en-US" dirty="0" smtClean="0"/>
              <a:t>Confusing </a:t>
            </a:r>
            <a:r>
              <a:rPr lang="en-US" dirty="0"/>
              <a:t>statements that shifted from day to </a:t>
            </a:r>
            <a:r>
              <a:rPr lang="en-US" dirty="0" smtClean="0"/>
              <a:t>day</a:t>
            </a:r>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35614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they are doing well</a:t>
            </a:r>
            <a:endParaRPr lang="en-US" dirty="0"/>
          </a:p>
        </p:txBody>
      </p:sp>
      <p:sp>
        <p:nvSpPr>
          <p:cNvPr id="3" name="Content Placeholder 2"/>
          <p:cNvSpPr>
            <a:spLocks noGrp="1"/>
          </p:cNvSpPr>
          <p:nvPr>
            <p:ph sz="half" idx="1"/>
          </p:nvPr>
        </p:nvSpPr>
        <p:spPr/>
        <p:txBody>
          <a:bodyPr>
            <a:normAutofit/>
          </a:bodyPr>
          <a:lstStyle/>
          <a:p>
            <a:r>
              <a:rPr lang="en-US" dirty="0" smtClean="0"/>
              <a:t>Two caregivers per family, supporting 900 people</a:t>
            </a:r>
          </a:p>
          <a:p>
            <a:r>
              <a:rPr lang="en-US" dirty="0" smtClean="0"/>
              <a:t>Press Releases often on company’s webpage</a:t>
            </a:r>
          </a:p>
          <a:p>
            <a:r>
              <a:rPr lang="en-US" dirty="0"/>
              <a:t>D</a:t>
            </a:r>
            <a:r>
              <a:rPr lang="en-US" dirty="0" smtClean="0"/>
              <a:t>aily live official press briefings</a:t>
            </a:r>
          </a:p>
          <a:p>
            <a:r>
              <a:rPr lang="en-US" dirty="0" smtClean="0"/>
              <a:t>Australian PM Tony Abbot</a:t>
            </a:r>
          </a:p>
        </p:txBody>
      </p:sp>
      <p:pic>
        <p:nvPicPr>
          <p:cNvPr id="5" name="Content Placeholder 4" descr="cm.jpg"/>
          <p:cNvPicPr>
            <a:picLocks noGrp="1" noChangeAspect="1"/>
          </p:cNvPicPr>
          <p:nvPr>
            <p:ph sz="half" idx="2"/>
          </p:nvPr>
        </p:nvPicPr>
        <p:blipFill>
          <a:blip r:embed="rId3"/>
          <a:srcRect t="-39021" b="-39021"/>
          <a:stretch>
            <a:fillRect/>
          </a:stretch>
        </p:blipFill>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63822113"/>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	</a:t>
            </a:r>
            <a:endParaRPr lang="en-US" dirty="0"/>
          </a:p>
        </p:txBody>
      </p:sp>
      <p:sp>
        <p:nvSpPr>
          <p:cNvPr id="3" name="Content Placeholder 2"/>
          <p:cNvSpPr>
            <a:spLocks noGrp="1"/>
          </p:cNvSpPr>
          <p:nvPr>
            <p:ph sz="half" idx="1"/>
          </p:nvPr>
        </p:nvSpPr>
        <p:spPr>
          <a:xfrm>
            <a:off x="301752" y="1371600"/>
            <a:ext cx="4038600" cy="5029200"/>
          </a:xfrm>
        </p:spPr>
        <p:txBody>
          <a:bodyPr/>
          <a:lstStyle/>
          <a:p>
            <a:r>
              <a:rPr lang="en-US" dirty="0" smtClean="0"/>
              <a:t>Website</a:t>
            </a:r>
          </a:p>
          <a:p>
            <a:pPr lvl="1"/>
            <a:r>
              <a:rPr lang="en-US" dirty="0" smtClean="0"/>
              <a:t>Grey and Press Releases</a:t>
            </a:r>
          </a:p>
          <a:p>
            <a:pPr lvl="1"/>
            <a:endParaRPr lang="en-US" dirty="0" smtClean="0"/>
          </a:p>
          <a:p>
            <a:r>
              <a:rPr lang="en-US" dirty="0" smtClean="0"/>
              <a:t>Pulled all promo content</a:t>
            </a:r>
          </a:p>
          <a:p>
            <a:endParaRPr lang="en-US" dirty="0" smtClean="0"/>
          </a:p>
          <a:p>
            <a:r>
              <a:rPr lang="en-US" dirty="0"/>
              <a:t>#</a:t>
            </a:r>
            <a:r>
              <a:rPr lang="en-US" dirty="0" err="1"/>
              <a:t>MASalert</a:t>
            </a:r>
            <a:r>
              <a:rPr lang="en-US" dirty="0"/>
              <a:t> and #</a:t>
            </a:r>
            <a:r>
              <a:rPr lang="en-US" dirty="0" smtClean="0"/>
              <a:t>MH370</a:t>
            </a:r>
          </a:p>
          <a:p>
            <a:endParaRPr lang="en-US" dirty="0" smtClean="0"/>
          </a:p>
          <a:p>
            <a:r>
              <a:rPr lang="en-US" dirty="0" smtClean="0"/>
              <a:t>Links </a:t>
            </a:r>
            <a:r>
              <a:rPr lang="en-US" dirty="0"/>
              <a:t>their company website on their </a:t>
            </a:r>
            <a:r>
              <a:rPr lang="en-US" dirty="0" smtClean="0"/>
              <a:t>posts</a:t>
            </a:r>
          </a:p>
          <a:p>
            <a:endParaRPr lang="en-US" dirty="0" smtClean="0"/>
          </a:p>
          <a:p>
            <a:r>
              <a:rPr lang="en-US" dirty="0" smtClean="0"/>
              <a:t>YouTube</a:t>
            </a:r>
            <a:endParaRPr lang="en-US" dirty="0"/>
          </a:p>
          <a:p>
            <a:endParaRPr lang="en-US" dirty="0"/>
          </a:p>
        </p:txBody>
      </p:sp>
      <p:pic>
        <p:nvPicPr>
          <p:cNvPr id="11" name="Content Placeholder 10"/>
          <p:cNvPicPr>
            <a:picLocks noGrp="1" noChangeAspect="1"/>
          </p:cNvPicPr>
          <p:nvPr>
            <p:ph sz="half" idx="2"/>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4648200" y="1492734"/>
            <a:ext cx="4495800" cy="4755666"/>
          </a:xfr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91119965"/>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Social Media</a:t>
            </a:r>
            <a:endParaRPr lang="en-US" dirty="0"/>
          </a:p>
        </p:txBody>
      </p:sp>
      <p:pic>
        <p:nvPicPr>
          <p:cNvPr id="8" name="Picture 7" descr="Screen Shot 2014-04-14 at 7.04.10 PM.png"/>
          <p:cNvPicPr>
            <a:picLocks noChangeAspect="1"/>
          </p:cNvPicPr>
          <p:nvPr/>
        </p:nvPicPr>
        <p:blipFill>
          <a:blip r:embed="rId3"/>
          <a:stretch>
            <a:fillRect/>
          </a:stretch>
        </p:blipFill>
        <p:spPr>
          <a:xfrm>
            <a:off x="5486400" y="1676400"/>
            <a:ext cx="3336117" cy="4343400"/>
          </a:xfrm>
          <a:prstGeom prst="rect">
            <a:avLst/>
          </a:prstGeom>
        </p:spPr>
      </p:pic>
      <p:pic>
        <p:nvPicPr>
          <p:cNvPr id="9" name="Picture 8" descr="Screen Shot 2014-04-14 at 7.07.20 PM.png"/>
          <p:cNvPicPr>
            <a:picLocks noChangeAspect="1"/>
          </p:cNvPicPr>
          <p:nvPr/>
        </p:nvPicPr>
        <p:blipFill>
          <a:blip r:embed="rId4"/>
          <a:stretch>
            <a:fillRect/>
          </a:stretch>
        </p:blipFill>
        <p:spPr>
          <a:xfrm>
            <a:off x="381000" y="1676400"/>
            <a:ext cx="4267200" cy="4216573"/>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recommendation</a:t>
            </a:r>
            <a:endParaRPr lang="en-US" dirty="0"/>
          </a:p>
        </p:txBody>
      </p:sp>
      <p:sp>
        <p:nvSpPr>
          <p:cNvPr id="3" name="Content Placeholder 2"/>
          <p:cNvSpPr>
            <a:spLocks noGrp="1"/>
          </p:cNvSpPr>
          <p:nvPr>
            <p:ph sz="quarter" idx="1"/>
          </p:nvPr>
        </p:nvSpPr>
        <p:spPr/>
        <p:txBody>
          <a:bodyPr/>
          <a:lstStyle/>
          <a:p>
            <a:r>
              <a:rPr lang="en-US" dirty="0" smtClean="0"/>
              <a:t>Put the families first</a:t>
            </a:r>
          </a:p>
          <a:p>
            <a:r>
              <a:rPr lang="en-US" dirty="0" smtClean="0"/>
              <a:t>Have one voice</a:t>
            </a:r>
          </a:p>
          <a:p>
            <a:r>
              <a:rPr lang="en-US" dirty="0" smtClean="0"/>
              <a:t>More detailed Press Releases </a:t>
            </a:r>
          </a:p>
          <a:p>
            <a:r>
              <a:rPr lang="en-US" dirty="0" smtClean="0"/>
              <a:t>Connect to journalists and pitch videos</a:t>
            </a:r>
          </a:p>
          <a:p>
            <a:r>
              <a:rPr lang="en-US" dirty="0" smtClean="0"/>
              <a:t>Acknowledge what you are doing</a:t>
            </a:r>
          </a:p>
          <a:p>
            <a:r>
              <a:rPr lang="en-US" dirty="0" smtClean="0"/>
              <a:t>Consider culture</a:t>
            </a:r>
          </a:p>
          <a:p>
            <a:r>
              <a:rPr lang="en-US" dirty="0" smtClean="0"/>
              <a:t>Admit wrongdoings</a:t>
            </a:r>
          </a:p>
          <a:p>
            <a:r>
              <a:rPr lang="en-US" dirty="0" smtClean="0"/>
              <a:t>Enhance the way they are restructuring airline safety</a:t>
            </a:r>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85362888"/>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the crisis</a:t>
            </a:r>
            <a:endParaRPr lang="en-US" dirty="0"/>
          </a:p>
        </p:txBody>
      </p:sp>
      <p:sp>
        <p:nvSpPr>
          <p:cNvPr id="3" name="Content Placeholder 2"/>
          <p:cNvSpPr>
            <a:spLocks noGrp="1"/>
          </p:cNvSpPr>
          <p:nvPr>
            <p:ph sz="quarter" idx="1"/>
          </p:nvPr>
        </p:nvSpPr>
        <p:spPr/>
        <p:txBody>
          <a:bodyPr/>
          <a:lstStyle/>
          <a:p>
            <a:r>
              <a:rPr lang="en-US" dirty="0" smtClean="0"/>
              <a:t>Society</a:t>
            </a:r>
          </a:p>
          <a:p>
            <a:pPr lvl="1"/>
            <a:r>
              <a:rPr lang="en-US" dirty="0" smtClean="0"/>
              <a:t>Mystery</a:t>
            </a:r>
          </a:p>
          <a:p>
            <a:r>
              <a:rPr lang="en-US" dirty="0" smtClean="0"/>
              <a:t>Industry</a:t>
            </a:r>
          </a:p>
          <a:p>
            <a:pPr lvl="1"/>
            <a:r>
              <a:rPr lang="en-US" dirty="0" smtClean="0"/>
              <a:t>New protocols for Black Box technology </a:t>
            </a:r>
          </a:p>
          <a:p>
            <a:pPr lvl="1"/>
            <a:r>
              <a:rPr lang="en-US" dirty="0" smtClean="0"/>
              <a:t>Safety &amp; security</a:t>
            </a:r>
          </a:p>
          <a:p>
            <a:pPr lvl="1"/>
            <a:r>
              <a:rPr lang="en-US" dirty="0" smtClean="0"/>
              <a:t>Crisis Communications Plans</a:t>
            </a:r>
          </a:p>
          <a:p>
            <a:r>
              <a:rPr lang="en-US" dirty="0" smtClean="0"/>
              <a:t>Public Relations</a:t>
            </a:r>
          </a:p>
          <a:p>
            <a:pPr lvl="1"/>
            <a:r>
              <a:rPr lang="en-US" dirty="0" smtClean="0"/>
              <a:t>How to conduct PR when facts can’t be confirmed</a:t>
            </a:r>
          </a:p>
          <a:p>
            <a:pPr lvl="1"/>
            <a:r>
              <a:rPr lang="en-US" dirty="0" smtClean="0"/>
              <a:t>Speed vs. emotions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14756279"/>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comments?</a:t>
            </a:r>
            <a:endParaRPr lang="en-US" dirty="0"/>
          </a:p>
        </p:txBody>
      </p:sp>
      <p:sp>
        <p:nvSpPr>
          <p:cNvPr id="3" name="Content Placeholder 2"/>
          <p:cNvSpPr>
            <a:spLocks noGrp="1"/>
          </p:cNvSpPr>
          <p:nvPr>
            <p:ph sz="quarter" idx="1"/>
          </p:nvPr>
        </p:nvSpPr>
        <p:spPr/>
        <p:txBody>
          <a:bodyPr/>
          <a:lstStyle/>
          <a:p>
            <a:r>
              <a:rPr lang="en-US" dirty="0" smtClean="0"/>
              <a:t>What would you do?</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Crisis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Flight MH 370 disappeared on March 8</a:t>
            </a:r>
          </a:p>
          <a:p>
            <a:pPr lvl="1"/>
            <a:r>
              <a:rPr lang="en-US" sz="1900" dirty="0" smtClean="0"/>
              <a:t>Kuala </a:t>
            </a:r>
            <a:r>
              <a:rPr lang="en-US" sz="1900" dirty="0"/>
              <a:t>Lumpur to Beijing </a:t>
            </a:r>
            <a:r>
              <a:rPr lang="en-US" sz="1900" dirty="0" smtClean="0"/>
              <a:t>with </a:t>
            </a:r>
            <a:r>
              <a:rPr lang="en-US" sz="1900" dirty="0"/>
              <a:t>227 passengers and 12 crew on </a:t>
            </a:r>
            <a:r>
              <a:rPr lang="en-US" sz="1900" dirty="0" smtClean="0"/>
              <a:t>board </a:t>
            </a:r>
            <a:endParaRPr lang="en-US" sz="1900" dirty="0"/>
          </a:p>
          <a:p>
            <a:r>
              <a:rPr lang="en-US" dirty="0" smtClean="0"/>
              <a:t>Malaysia Airlines</a:t>
            </a:r>
          </a:p>
          <a:p>
            <a:pPr lvl="1"/>
            <a:r>
              <a:rPr lang="en-US" sz="1900" dirty="0" smtClean="0"/>
              <a:t>Malaysian Government owns 70% stake in company</a:t>
            </a:r>
          </a:p>
          <a:p>
            <a:pPr lvl="1"/>
            <a:r>
              <a:rPr lang="en-US" sz="1900" dirty="0" smtClean="0"/>
              <a:t>CEO Ahmad </a:t>
            </a:r>
            <a:r>
              <a:rPr lang="en-US" sz="1900" dirty="0" err="1" smtClean="0"/>
              <a:t>Jauhari</a:t>
            </a:r>
            <a:r>
              <a:rPr lang="en-US" sz="1900" dirty="0" smtClean="0"/>
              <a:t>, PM </a:t>
            </a:r>
            <a:r>
              <a:rPr lang="en-US" sz="1900" dirty="0" err="1" smtClean="0"/>
              <a:t>Najib</a:t>
            </a:r>
            <a:r>
              <a:rPr lang="en-US" sz="1900" dirty="0" smtClean="0"/>
              <a:t> </a:t>
            </a:r>
            <a:r>
              <a:rPr lang="en-US" sz="1900" dirty="0" err="1" smtClean="0"/>
              <a:t>Razak</a:t>
            </a:r>
            <a:r>
              <a:rPr lang="en-US" sz="1900" dirty="0" smtClean="0"/>
              <a:t>, TM </a:t>
            </a:r>
            <a:r>
              <a:rPr lang="en-US" sz="1900" dirty="0" err="1" smtClean="0"/>
              <a:t>Hishammuddin</a:t>
            </a:r>
            <a:r>
              <a:rPr lang="en-US" sz="1900" dirty="0" smtClean="0"/>
              <a:t> Hussein</a:t>
            </a:r>
          </a:p>
          <a:p>
            <a:pPr lvl="1"/>
            <a:r>
              <a:rPr lang="en-US" sz="1900" dirty="0" smtClean="0"/>
              <a:t>More than 26 countries have joined in </a:t>
            </a:r>
            <a:r>
              <a:rPr lang="en-US" sz="1900" dirty="0"/>
              <a:t>on </a:t>
            </a:r>
            <a:r>
              <a:rPr lang="en-US" sz="1900" dirty="0" smtClean="0"/>
              <a:t>SAR across 30 </a:t>
            </a:r>
            <a:r>
              <a:rPr lang="en-US" sz="1900" dirty="0"/>
              <a:t>million sq. </a:t>
            </a:r>
            <a:r>
              <a:rPr lang="en-US" sz="1900" dirty="0" smtClean="0"/>
              <a:t>mi.</a:t>
            </a:r>
          </a:p>
          <a:p>
            <a:r>
              <a:rPr lang="en-US" dirty="0" smtClean="0"/>
              <a:t>Ketchum Public Relations</a:t>
            </a:r>
          </a:p>
          <a:p>
            <a:pPr lvl="1"/>
            <a:r>
              <a:rPr lang="en-US" sz="1900" dirty="0" smtClean="0"/>
              <a:t>March 15</a:t>
            </a:r>
          </a:p>
          <a:p>
            <a:pPr lvl="1"/>
            <a:r>
              <a:rPr lang="en-US" sz="1900" dirty="0" smtClean="0"/>
              <a:t>John Bailey</a:t>
            </a:r>
          </a:p>
          <a:p>
            <a:pPr lvl="2"/>
            <a:r>
              <a:rPr lang="en-US" sz="1900" dirty="0" smtClean="0"/>
              <a:t>aviation </a:t>
            </a:r>
            <a:r>
              <a:rPr lang="en-US" sz="1900" dirty="0"/>
              <a:t>expert and head of Ketchum Icon </a:t>
            </a:r>
            <a:endParaRPr lang="en-US" sz="1900" dirty="0" smtClean="0"/>
          </a:p>
          <a:p>
            <a:pPr lvl="1"/>
            <a:r>
              <a:rPr lang="en-US" sz="1900" dirty="0" smtClean="0"/>
              <a:t>Team of 7</a:t>
            </a:r>
            <a:endParaRPr lang="en-US" sz="19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3836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4" name="Content Placeholder 3"/>
          <p:cNvSpPr>
            <a:spLocks noGrp="1"/>
          </p:cNvSpPr>
          <p:nvPr>
            <p:ph sz="half" idx="1"/>
          </p:nvPr>
        </p:nvSpPr>
        <p:spPr>
          <a:xfrm>
            <a:off x="301752" y="1371600"/>
            <a:ext cx="4038600" cy="4953000"/>
          </a:xfrm>
        </p:spPr>
        <p:txBody>
          <a:bodyPr>
            <a:noAutofit/>
          </a:bodyPr>
          <a:lstStyle/>
          <a:p>
            <a:r>
              <a:rPr lang="en-US" sz="1500" b="1" dirty="0"/>
              <a:t>March </a:t>
            </a:r>
            <a:r>
              <a:rPr lang="en-US" sz="1500" b="1" dirty="0" smtClean="0"/>
              <a:t>8</a:t>
            </a:r>
            <a:r>
              <a:rPr lang="en-US" sz="1500" dirty="0" smtClean="0"/>
              <a:t>: </a:t>
            </a:r>
            <a:r>
              <a:rPr lang="en-US" sz="1500" dirty="0"/>
              <a:t>Authorities claim to have spotted a 12-mile long oil slick between Malaysia and </a:t>
            </a:r>
            <a:r>
              <a:rPr lang="en-US" sz="1500" dirty="0" smtClean="0"/>
              <a:t>Vietnam</a:t>
            </a:r>
          </a:p>
          <a:p>
            <a:endParaRPr lang="en-US" sz="1500" dirty="0"/>
          </a:p>
          <a:p>
            <a:r>
              <a:rPr lang="en-US" sz="1500" b="1" dirty="0" smtClean="0"/>
              <a:t>March 8</a:t>
            </a:r>
            <a:r>
              <a:rPr lang="en-US" sz="1500" dirty="0" smtClean="0"/>
              <a:t>: </a:t>
            </a:r>
            <a:r>
              <a:rPr lang="en-US" sz="1500" dirty="0"/>
              <a:t>Two people listed as passengers on the missing Malaysia Airlines jet turned out not to be on the </a:t>
            </a:r>
            <a:r>
              <a:rPr lang="en-US" sz="1500" dirty="0" smtClean="0"/>
              <a:t>plane</a:t>
            </a:r>
          </a:p>
          <a:p>
            <a:endParaRPr lang="en-US" sz="1500" dirty="0" smtClean="0"/>
          </a:p>
          <a:p>
            <a:r>
              <a:rPr lang="en-US" sz="1500" b="1" dirty="0" smtClean="0"/>
              <a:t>March 9</a:t>
            </a:r>
            <a:r>
              <a:rPr lang="en-US" sz="1500" dirty="0" smtClean="0"/>
              <a:t>: Malaysia military says the flight turned around</a:t>
            </a:r>
          </a:p>
          <a:p>
            <a:pPr>
              <a:buNone/>
            </a:pPr>
            <a:endParaRPr lang="en-US" sz="1500" dirty="0" smtClean="0"/>
          </a:p>
          <a:p>
            <a:r>
              <a:rPr lang="en-US" sz="1500" b="1" dirty="0" smtClean="0"/>
              <a:t>March 11: </a:t>
            </a:r>
            <a:r>
              <a:rPr lang="en-US" sz="1500" dirty="0" smtClean="0"/>
              <a:t>Malaysia Government says MH370 may have flown hundreds of miles west</a:t>
            </a:r>
          </a:p>
          <a:p>
            <a:endParaRPr lang="en-US" sz="1500" dirty="0" smtClean="0"/>
          </a:p>
          <a:p>
            <a:r>
              <a:rPr lang="en-US" sz="1500" b="1" dirty="0" smtClean="0"/>
              <a:t>March 13</a:t>
            </a:r>
            <a:r>
              <a:rPr lang="en-US" sz="1500" dirty="0" smtClean="0"/>
              <a:t>: US says plane flew 4 hours after dropping Radar</a:t>
            </a:r>
            <a:endParaRPr lang="en-US" sz="1500" dirty="0"/>
          </a:p>
        </p:txBody>
      </p:sp>
      <p:sp>
        <p:nvSpPr>
          <p:cNvPr id="5" name="Content Placeholder 4"/>
          <p:cNvSpPr>
            <a:spLocks noGrp="1"/>
          </p:cNvSpPr>
          <p:nvPr>
            <p:ph sz="half" idx="2"/>
          </p:nvPr>
        </p:nvSpPr>
        <p:spPr>
          <a:xfrm>
            <a:off x="4800600" y="1371600"/>
            <a:ext cx="4038600" cy="4876800"/>
          </a:xfrm>
        </p:spPr>
        <p:txBody>
          <a:bodyPr>
            <a:noAutofit/>
          </a:bodyPr>
          <a:lstStyle/>
          <a:p>
            <a:r>
              <a:rPr lang="en-US" sz="1500" b="1" dirty="0" smtClean="0"/>
              <a:t>March 15: </a:t>
            </a:r>
            <a:r>
              <a:rPr lang="en-US" sz="1500" dirty="0" smtClean="0"/>
              <a:t>Police search Pilot’s home</a:t>
            </a:r>
          </a:p>
          <a:p>
            <a:endParaRPr lang="en-US" sz="1500" dirty="0" smtClean="0"/>
          </a:p>
          <a:p>
            <a:pPr>
              <a:buNone/>
            </a:pPr>
            <a:endParaRPr lang="en-US" sz="1500" dirty="0" smtClean="0"/>
          </a:p>
          <a:p>
            <a:endParaRPr lang="en-US" sz="1500" dirty="0" smtClean="0"/>
          </a:p>
          <a:p>
            <a:r>
              <a:rPr lang="en-US" sz="1500" b="1" dirty="0" smtClean="0"/>
              <a:t>March 16</a:t>
            </a:r>
            <a:r>
              <a:rPr lang="en-US" sz="1500" dirty="0" smtClean="0"/>
              <a:t>: Reveled last message was “All right, good night.”</a:t>
            </a:r>
          </a:p>
          <a:p>
            <a:pPr>
              <a:buNone/>
            </a:pPr>
            <a:endParaRPr lang="en-US" sz="1500" dirty="0" smtClean="0"/>
          </a:p>
          <a:p>
            <a:r>
              <a:rPr lang="en-US" sz="1500" b="1" dirty="0" smtClean="0"/>
              <a:t>March 20: </a:t>
            </a:r>
            <a:r>
              <a:rPr lang="en-US" sz="1500" dirty="0" smtClean="0"/>
              <a:t>Australia finds two objects in Indian Ocean</a:t>
            </a:r>
          </a:p>
          <a:p>
            <a:endParaRPr lang="en-US" sz="1500" dirty="0" smtClean="0"/>
          </a:p>
          <a:p>
            <a:endParaRPr lang="en-US" sz="1500" dirty="0" smtClean="0"/>
          </a:p>
          <a:p>
            <a:r>
              <a:rPr lang="en-US" sz="1500" b="1" dirty="0" smtClean="0"/>
              <a:t>March 24: </a:t>
            </a:r>
            <a:r>
              <a:rPr lang="en-US" sz="1500" dirty="0" smtClean="0"/>
              <a:t>Malaysia Airlines sends texts to families</a:t>
            </a:r>
          </a:p>
          <a:p>
            <a:pPr>
              <a:buNone/>
            </a:pPr>
            <a:endParaRPr lang="en-US" sz="1500" dirty="0" smtClean="0"/>
          </a:p>
          <a:p>
            <a:r>
              <a:rPr lang="en-US" sz="1500" b="1" dirty="0" smtClean="0"/>
              <a:t>April 1: </a:t>
            </a:r>
            <a:r>
              <a:rPr lang="en-US" sz="1500" dirty="0" smtClean="0"/>
              <a:t>Final words from cockpit-'Good night Malaysian three seven zero‘</a:t>
            </a:r>
          </a:p>
          <a:p>
            <a:pPr lvl="1"/>
            <a:r>
              <a:rPr lang="en-US" sz="1500" dirty="0" smtClean="0"/>
              <a:t>Full final transcript released </a:t>
            </a:r>
          </a:p>
          <a:p>
            <a:endParaRPr lang="en-US" sz="1600" dirty="0" smtClean="0"/>
          </a:p>
          <a:p>
            <a:endParaRPr lang="en-US" sz="16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06264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sz="half" idx="1"/>
          </p:nvPr>
        </p:nvSpPr>
        <p:spPr>
          <a:xfrm>
            <a:off x="304800" y="1219200"/>
            <a:ext cx="4038600" cy="4681728"/>
          </a:xfrm>
        </p:spPr>
        <p:txBody>
          <a:bodyPr>
            <a:normAutofit fontScale="92500" lnSpcReduction="20000"/>
          </a:bodyPr>
          <a:lstStyle/>
          <a:p>
            <a:pPr>
              <a:buNone/>
            </a:pPr>
            <a:endParaRPr lang="en-US" sz="1700" dirty="0" smtClean="0"/>
          </a:p>
          <a:p>
            <a:r>
              <a:rPr lang="en-US" sz="1700" b="1" dirty="0" smtClean="0"/>
              <a:t>April 2: </a:t>
            </a:r>
            <a:r>
              <a:rPr lang="en-US" sz="1700" dirty="0" smtClean="0"/>
              <a:t>All passengers cleared from suspicion</a:t>
            </a:r>
          </a:p>
          <a:p>
            <a:endParaRPr lang="en-US" sz="1700" dirty="0" smtClean="0"/>
          </a:p>
          <a:p>
            <a:endParaRPr lang="en-US" sz="1700" dirty="0" smtClean="0"/>
          </a:p>
          <a:p>
            <a:endParaRPr lang="en-US" sz="1700" dirty="0" smtClean="0"/>
          </a:p>
          <a:p>
            <a:endParaRPr lang="en-US" sz="1700" dirty="0" smtClean="0"/>
          </a:p>
          <a:p>
            <a:r>
              <a:rPr lang="en-US" sz="1700" b="1" dirty="0"/>
              <a:t>April 3</a:t>
            </a:r>
            <a:r>
              <a:rPr lang="en-US" sz="1700" b="1" dirty="0" smtClean="0"/>
              <a:t>: </a:t>
            </a:r>
            <a:r>
              <a:rPr lang="en-US" sz="1700" dirty="0" smtClean="0"/>
              <a:t>Australia PM- </a:t>
            </a:r>
            <a:r>
              <a:rPr lang="en-US" sz="1700" dirty="0"/>
              <a:t>MH370 is most difficult search ever </a:t>
            </a:r>
            <a:r>
              <a:rPr lang="en-US" sz="1700" dirty="0" smtClean="0"/>
              <a:t>undertaken</a:t>
            </a:r>
          </a:p>
          <a:p>
            <a:endParaRPr lang="en-US" sz="1700" dirty="0" smtClean="0"/>
          </a:p>
          <a:p>
            <a:endParaRPr lang="en-US" sz="1700" dirty="0" smtClean="0"/>
          </a:p>
          <a:p>
            <a:endParaRPr lang="en-US" sz="1700" dirty="0" smtClean="0"/>
          </a:p>
          <a:p>
            <a:endParaRPr lang="en-US" sz="1700" dirty="0" smtClean="0"/>
          </a:p>
          <a:p>
            <a:endParaRPr lang="en-US" sz="1700" dirty="0" smtClean="0"/>
          </a:p>
          <a:p>
            <a:r>
              <a:rPr lang="en-US" sz="1700" b="1" dirty="0" smtClean="0"/>
              <a:t>April 5: </a:t>
            </a:r>
            <a:r>
              <a:rPr lang="en-US" sz="1700" dirty="0" smtClean="0"/>
              <a:t>Chinese ship detects possible black box</a:t>
            </a:r>
            <a:endParaRPr lang="en-US" sz="1700" dirty="0"/>
          </a:p>
        </p:txBody>
      </p:sp>
      <p:sp>
        <p:nvSpPr>
          <p:cNvPr id="4" name="Content Placeholder 3"/>
          <p:cNvSpPr>
            <a:spLocks noGrp="1"/>
          </p:cNvSpPr>
          <p:nvPr>
            <p:ph sz="half" idx="2"/>
          </p:nvPr>
        </p:nvSpPr>
        <p:spPr/>
        <p:txBody>
          <a:bodyPr>
            <a:normAutofit fontScale="92500" lnSpcReduction="20000"/>
          </a:bodyPr>
          <a:lstStyle/>
          <a:p>
            <a:r>
              <a:rPr lang="en-US" sz="1700" b="1" dirty="0" smtClean="0"/>
              <a:t>April 7: </a:t>
            </a:r>
            <a:r>
              <a:rPr lang="en-US" sz="1700" dirty="0" smtClean="0"/>
              <a:t>Australian Navy detects possible black box signal</a:t>
            </a:r>
          </a:p>
          <a:p>
            <a:endParaRPr lang="en-US" sz="1700" dirty="0" smtClean="0"/>
          </a:p>
          <a:p>
            <a:endParaRPr lang="en-US" sz="1700" dirty="0" smtClean="0"/>
          </a:p>
          <a:p>
            <a:endParaRPr lang="en-US" sz="1700" dirty="0" smtClean="0"/>
          </a:p>
          <a:p>
            <a:endParaRPr lang="en-US" sz="1700" dirty="0" smtClean="0"/>
          </a:p>
          <a:p>
            <a:r>
              <a:rPr lang="en-US" sz="1700" b="1" dirty="0" smtClean="0"/>
              <a:t>April 10: </a:t>
            </a:r>
            <a:r>
              <a:rPr lang="en-US" sz="1700" dirty="0" smtClean="0"/>
              <a:t>Australian aircraft picks up another ‘ping’ but determined unrelated</a:t>
            </a:r>
          </a:p>
          <a:p>
            <a:endParaRPr lang="en-US" sz="1700" dirty="0" smtClean="0"/>
          </a:p>
          <a:p>
            <a:endParaRPr lang="en-US" sz="1700" dirty="0" smtClean="0"/>
          </a:p>
          <a:p>
            <a:endParaRPr lang="en-US" sz="1700" dirty="0" smtClean="0"/>
          </a:p>
          <a:p>
            <a:endParaRPr lang="en-US" sz="1700" dirty="0" smtClean="0"/>
          </a:p>
          <a:p>
            <a:r>
              <a:rPr lang="en-US" sz="1700" b="1" dirty="0" smtClean="0"/>
              <a:t>April 11: </a:t>
            </a:r>
            <a:r>
              <a:rPr lang="en-US" sz="1700" dirty="0" smtClean="0"/>
              <a:t>Australian PM says confident underwater signals are coming from missing planes’ recorders- but is 15,000 ft. deep</a:t>
            </a:r>
            <a:endParaRPr lang="en-US" sz="17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50110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Tell the truth</a:t>
            </a:r>
            <a:endParaRPr lang="en-US" dirty="0"/>
          </a:p>
        </p:txBody>
      </p:sp>
      <p:sp>
        <p:nvSpPr>
          <p:cNvPr id="4" name="Content Placeholder 3"/>
          <p:cNvSpPr>
            <a:spLocks noGrp="1"/>
          </p:cNvSpPr>
          <p:nvPr>
            <p:ph sz="half" idx="1"/>
          </p:nvPr>
        </p:nvSpPr>
        <p:spPr/>
        <p:txBody>
          <a:bodyPr>
            <a:normAutofit/>
          </a:bodyPr>
          <a:lstStyle/>
          <a:p>
            <a:r>
              <a:rPr lang="en-US" dirty="0"/>
              <a:t>The families were sent the text message </a:t>
            </a:r>
            <a:r>
              <a:rPr lang="en-US" dirty="0" smtClean="0"/>
              <a:t>to the right</a:t>
            </a:r>
          </a:p>
          <a:p>
            <a:pPr lvl="1"/>
            <a:r>
              <a:rPr lang="en-US" dirty="0" smtClean="0"/>
              <a:t>Sent one </a:t>
            </a:r>
            <a:r>
              <a:rPr lang="en-US" dirty="0"/>
              <a:t>hour before</a:t>
            </a:r>
            <a:r>
              <a:rPr lang="en-US" dirty="0" smtClean="0"/>
              <a:t> PM </a:t>
            </a:r>
            <a:r>
              <a:rPr lang="en-US" dirty="0" err="1" smtClean="0"/>
              <a:t>Najik</a:t>
            </a:r>
            <a:r>
              <a:rPr lang="en-US" dirty="0" smtClean="0"/>
              <a:t> </a:t>
            </a:r>
            <a:r>
              <a:rPr lang="en-US" dirty="0" err="1" smtClean="0"/>
              <a:t>Razak</a:t>
            </a:r>
            <a:r>
              <a:rPr lang="en-US" dirty="0" smtClean="0"/>
              <a:t> held a press conference and told world.</a:t>
            </a:r>
          </a:p>
          <a:p>
            <a:endParaRPr lang="en-US" dirty="0"/>
          </a:p>
        </p:txBody>
      </p:sp>
      <p:pic>
        <p:nvPicPr>
          <p:cNvPr id="6" name="Content Placeholder 5"/>
          <p:cNvPicPr>
            <a:picLocks noGrp="1" noChangeAspect="1"/>
          </p:cNvPicPr>
          <p:nvPr>
            <p:ph sz="half" idx="2"/>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5334000" y="1371600"/>
            <a:ext cx="2971800" cy="4804018"/>
          </a:xfr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84558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public saw</a:t>
            </a:r>
            <a:endParaRPr lang="en-US" dirty="0"/>
          </a:p>
        </p:txBody>
      </p:sp>
      <p:pic>
        <p:nvPicPr>
          <p:cNvPr id="5" name="Content Placeholder 4"/>
          <p:cNvPicPr>
            <a:picLocks noGrp="1" noChangeAspect="1"/>
          </p:cNvPicPr>
          <p:nvPr>
            <p:ph sz="half" idx="1"/>
          </p:nvPr>
        </p:nvPicPr>
        <p:blipFill>
          <a:blip r:embed="rId2"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762000" y="3886200"/>
            <a:ext cx="3279775" cy="2109989"/>
          </a:xfrm>
        </p:spPr>
      </p:pic>
      <p:pic>
        <p:nvPicPr>
          <p:cNvPr id="6" name="Content Placeholder 5"/>
          <p:cNvPicPr>
            <a:picLocks noGrp="1" noChangeAspect="1"/>
          </p:cNvPicPr>
          <p:nvPr>
            <p:ph sz="half" idx="2"/>
          </p:nvPr>
        </p:nvPicPr>
        <p:blipFill>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762000" y="1676399"/>
            <a:ext cx="3276600" cy="2222627"/>
          </a:xfrm>
        </p:spPr>
      </p:pic>
      <p:pic>
        <p:nvPicPr>
          <p:cNvPr id="7" name="Picture 6"/>
          <p:cNvPicPr>
            <a:picLocks noChangeAspect="1"/>
          </p:cNvPicPr>
          <p:nvPr/>
        </p:nvPicPr>
        <p:blipFill>
          <a:blip r:embed="rId4"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5105400" y="3733800"/>
            <a:ext cx="3281491" cy="2264229"/>
          </a:xfrm>
          <a:prstGeom prst="rect">
            <a:avLst/>
          </a:prstGeom>
        </p:spPr>
      </p:pic>
      <p:pic>
        <p:nvPicPr>
          <p:cNvPr id="8" name="Picture 7"/>
          <p:cNvPicPr>
            <a:picLocks noChangeAspect="1"/>
          </p:cNvPicPr>
          <p:nvPr/>
        </p:nvPicPr>
        <p:blipFill>
          <a:blip r:embed="rId5"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5094514" y="1546139"/>
            <a:ext cx="3281491" cy="2187661"/>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14650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Prove it with action</a:t>
            </a:r>
            <a:endParaRPr lang="en-US" dirty="0"/>
          </a:p>
        </p:txBody>
      </p:sp>
      <p:sp>
        <p:nvSpPr>
          <p:cNvPr id="3" name="Content Placeholder 2"/>
          <p:cNvSpPr>
            <a:spLocks noGrp="1"/>
          </p:cNvSpPr>
          <p:nvPr>
            <p:ph sz="half" idx="1"/>
          </p:nvPr>
        </p:nvSpPr>
        <p:spPr/>
        <p:txBody>
          <a:bodyPr>
            <a:normAutofit fontScale="92500"/>
          </a:bodyPr>
          <a:lstStyle/>
          <a:p>
            <a:r>
              <a:rPr lang="en-US" dirty="0"/>
              <a:t>‘‘Who’s to say they couldn’t have located the plane the day that it happened</a:t>
            </a:r>
            <a:r>
              <a:rPr lang="en-US" dirty="0" smtClean="0"/>
              <a:t>. </a:t>
            </a:r>
            <a:r>
              <a:rPr lang="en-US" dirty="0"/>
              <a:t>A lot of information seemed to have been withheld and took a very long time to get </a:t>
            </a:r>
            <a:r>
              <a:rPr lang="en-US" dirty="0" smtClean="0"/>
              <a:t>through”	</a:t>
            </a:r>
          </a:p>
          <a:p>
            <a:pPr lvl="1"/>
            <a:r>
              <a:rPr lang="en-US" dirty="0" smtClean="0"/>
              <a:t> Danica Weeks, </a:t>
            </a:r>
            <a:r>
              <a:rPr lang="en-US" dirty="0"/>
              <a:t>Wife of Paul Weeks </a:t>
            </a:r>
          </a:p>
          <a:p>
            <a:endParaRPr lang="en-US" dirty="0" smtClean="0"/>
          </a:p>
          <a:p>
            <a:endParaRPr lang="en-US" dirty="0"/>
          </a:p>
        </p:txBody>
      </p:sp>
      <p:sp>
        <p:nvSpPr>
          <p:cNvPr id="5" name="Content Placeholder 4"/>
          <p:cNvSpPr>
            <a:spLocks noGrp="1"/>
          </p:cNvSpPr>
          <p:nvPr>
            <p:ph sz="half" idx="2"/>
          </p:nvPr>
        </p:nvSpPr>
        <p:spPr/>
        <p:txBody>
          <a:bodyPr>
            <a:normAutofit fontScale="92500"/>
          </a:bodyPr>
          <a:lstStyle/>
          <a:p>
            <a:r>
              <a:rPr lang="en-US" dirty="0" smtClean="0"/>
              <a:t>No one clear voice</a:t>
            </a:r>
          </a:p>
          <a:p>
            <a:pPr lvl="1"/>
            <a:r>
              <a:rPr lang="en-US" dirty="0"/>
              <a:t>A</a:t>
            </a:r>
            <a:r>
              <a:rPr lang="en-US" dirty="0" smtClean="0"/>
              <a:t>irline, government and military</a:t>
            </a:r>
          </a:p>
          <a:p>
            <a:pPr marL="274320" lvl="1" indent="0">
              <a:buNone/>
            </a:pPr>
            <a:endParaRPr lang="en-US" dirty="0" smtClean="0"/>
          </a:p>
          <a:p>
            <a:r>
              <a:rPr lang="en-US" dirty="0" smtClean="0"/>
              <a:t>China’s </a:t>
            </a:r>
            <a:r>
              <a:rPr lang="en-US" dirty="0"/>
              <a:t>state press agency Xinhua </a:t>
            </a:r>
          </a:p>
          <a:p>
            <a:pPr lvl="1"/>
            <a:r>
              <a:rPr lang="en-US" dirty="0"/>
              <a:t>"It is known to all that inaccurate, or at least incomplete, information led the initial search in the South China Sea nowhere and thus that precious time was wasted.”</a:t>
            </a:r>
          </a:p>
          <a:p>
            <a:endParaRPr lang="en-US" dirty="0" smtClean="0"/>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81407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 to the customer</a:t>
            </a:r>
            <a:endParaRPr lang="en-US" dirty="0"/>
          </a:p>
        </p:txBody>
      </p:sp>
      <p:sp>
        <p:nvSpPr>
          <p:cNvPr id="4" name="Content Placeholder 3"/>
          <p:cNvSpPr>
            <a:spLocks noGrp="1"/>
          </p:cNvSpPr>
          <p:nvPr>
            <p:ph sz="half" idx="1"/>
          </p:nvPr>
        </p:nvSpPr>
        <p:spPr/>
        <p:txBody>
          <a:bodyPr>
            <a:normAutofit fontScale="92500" lnSpcReduction="20000"/>
          </a:bodyPr>
          <a:lstStyle/>
          <a:p>
            <a:r>
              <a:rPr lang="en-US" dirty="0" smtClean="0"/>
              <a:t>Families of those on board issued a response from </a:t>
            </a:r>
            <a:r>
              <a:rPr lang="en-US" dirty="0" err="1" smtClean="0"/>
              <a:t>Bejing</a:t>
            </a:r>
            <a:endParaRPr lang="en-US" dirty="0" smtClean="0"/>
          </a:p>
          <a:p>
            <a:pPr lvl="1"/>
            <a:r>
              <a:rPr lang="en-US" dirty="0"/>
              <a:t>“...From March 8, when they announced that MH370 lost contact, to today, 18 days have passed during which the Malaysian government and military constantly tried to delay and deceive the passengers’ families and cheat the whole world ... Malaysian Airlines, the Malaysian government and military are the real executioners who killed them (the passengers and crew).”</a:t>
            </a:r>
          </a:p>
          <a:p>
            <a:endParaRPr lang="en-US" dirty="0"/>
          </a:p>
        </p:txBody>
      </p:sp>
      <p:sp>
        <p:nvSpPr>
          <p:cNvPr id="5" name="Content Placeholder 4"/>
          <p:cNvSpPr>
            <a:spLocks noGrp="1"/>
          </p:cNvSpPr>
          <p:nvPr>
            <p:ph sz="half" idx="2"/>
          </p:nvPr>
        </p:nvSpPr>
        <p:spPr/>
        <p:txBody>
          <a:bodyPr>
            <a:normAutofit fontScale="92500" lnSpcReduction="20000"/>
          </a:bodyPr>
          <a:lstStyle/>
          <a:p>
            <a:r>
              <a:rPr lang="en-US" dirty="0" smtClean="0"/>
              <a:t>Feelings and emotions can be more valuable than speed</a:t>
            </a:r>
          </a:p>
          <a:p>
            <a:endParaRPr lang="en-US" dirty="0" smtClean="0"/>
          </a:p>
          <a:p>
            <a:r>
              <a:rPr lang="en-US" dirty="0" smtClean="0"/>
              <a:t>Media had easy access to families when they received the text of news</a:t>
            </a:r>
          </a:p>
          <a:p>
            <a:endParaRPr lang="en-US" dirty="0" smtClean="0"/>
          </a:p>
          <a:p>
            <a:pPr>
              <a:buNone/>
            </a:pPr>
            <a:endParaRPr lang="en-US" dirty="0" smtClean="0"/>
          </a:p>
          <a:p>
            <a:r>
              <a:rPr lang="en-US" sz="2486" dirty="0" smtClean="0"/>
              <a:t>"It’s not about finding the plane, it’s about several hundred people whose lives are on hold. They are the audience”- Rob Jensen</a:t>
            </a:r>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89523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 for tomorrow	</a:t>
            </a:r>
            <a:endParaRPr lang="en-US" dirty="0"/>
          </a:p>
        </p:txBody>
      </p:sp>
      <p:sp>
        <p:nvSpPr>
          <p:cNvPr id="3" name="Content Placeholder 2"/>
          <p:cNvSpPr>
            <a:spLocks noGrp="1"/>
          </p:cNvSpPr>
          <p:nvPr>
            <p:ph sz="half" idx="1"/>
          </p:nvPr>
        </p:nvSpPr>
        <p:spPr>
          <a:xfrm>
            <a:off x="381000" y="1371600"/>
            <a:ext cx="4038600" cy="4681728"/>
          </a:xfrm>
        </p:spPr>
        <p:txBody>
          <a:bodyPr>
            <a:normAutofit fontScale="70000" lnSpcReduction="20000"/>
          </a:bodyPr>
          <a:lstStyle/>
          <a:p>
            <a:pPr>
              <a:buNone/>
            </a:pPr>
            <a:endParaRPr lang="en-US" sz="2857" dirty="0" smtClean="0"/>
          </a:p>
          <a:p>
            <a:r>
              <a:rPr lang="en-US" sz="2857" dirty="0" smtClean="0"/>
              <a:t>“Airlines can take up to six months to recover from what we call a 'market reputation issue' and ... we intend to do that quicker”</a:t>
            </a:r>
          </a:p>
          <a:p>
            <a:endParaRPr lang="en-US" sz="2857" dirty="0" smtClean="0"/>
          </a:p>
          <a:p>
            <a:endParaRPr lang="en-US" sz="2857" dirty="0" smtClean="0"/>
          </a:p>
          <a:p>
            <a:r>
              <a:rPr lang="en-US" sz="2857" dirty="0" smtClean="0"/>
              <a:t>“Mr. Ahmad added that the airline has also "ratcheted'' up security internally since the incident. He didn't say how”</a:t>
            </a:r>
          </a:p>
          <a:p>
            <a:pPr lvl="1"/>
            <a:r>
              <a:rPr lang="en-US" sz="2557" dirty="0" smtClean="0"/>
              <a:t> –WSJ</a:t>
            </a:r>
          </a:p>
          <a:p>
            <a:endParaRPr lang="en-US" dirty="0" smtClean="0"/>
          </a:p>
          <a:p>
            <a:endParaRPr lang="en-US" dirty="0"/>
          </a:p>
          <a:p>
            <a:endParaRPr lang="en-US" dirty="0"/>
          </a:p>
        </p:txBody>
      </p:sp>
      <p:pic>
        <p:nvPicPr>
          <p:cNvPr id="6" name="Content Placeholder 5" descr="5436233-Malaysia-Airlines-CEO-Faces-the-Media.jpg"/>
          <p:cNvPicPr>
            <a:picLocks noGrp="1" noChangeAspect="1"/>
          </p:cNvPicPr>
          <p:nvPr>
            <p:ph sz="half" idx="2"/>
          </p:nvPr>
        </p:nvPicPr>
        <p:blipFill>
          <a:blip r:embed="rId3"/>
          <a:srcRect t="-53040" b="-53040"/>
          <a:stretch>
            <a:fillRect/>
          </a:stretch>
        </p:blipFill>
        <p:spPr/>
      </p:pic>
      <p:sp>
        <p:nvSpPr>
          <p:cNvPr id="7" name="TextBox 6"/>
          <p:cNvSpPr txBox="1"/>
          <p:nvPr/>
        </p:nvSpPr>
        <p:spPr>
          <a:xfrm>
            <a:off x="5334000" y="5105400"/>
            <a:ext cx="2819400" cy="369332"/>
          </a:xfrm>
          <a:prstGeom prst="rect">
            <a:avLst/>
          </a:prstGeom>
          <a:noFill/>
        </p:spPr>
        <p:txBody>
          <a:bodyPr wrap="square" rtlCol="0">
            <a:spAutoFit/>
          </a:bodyPr>
          <a:lstStyle/>
          <a:p>
            <a:r>
              <a:rPr lang="en-US" dirty="0" smtClean="0"/>
              <a:t>CEO Ahmad </a:t>
            </a:r>
            <a:r>
              <a:rPr lang="en-US" dirty="0" err="1" smtClean="0"/>
              <a:t>Jauhari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049679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1447</TotalTime>
  <Words>1448</Words>
  <Application>Microsoft Macintosh PowerPoint</Application>
  <PresentationFormat>On-screen Show (4:3)</PresentationFormat>
  <Paragraphs>181</Paragraphs>
  <Slides>16</Slides>
  <Notes>9</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Civic</vt:lpstr>
      <vt:lpstr>Malaysia Airlines Flight MH370</vt:lpstr>
      <vt:lpstr>Overview of Crisis</vt:lpstr>
      <vt:lpstr>Timeline</vt:lpstr>
      <vt:lpstr>Timeline</vt:lpstr>
      <vt:lpstr>Tell the truth</vt:lpstr>
      <vt:lpstr>What the public saw</vt:lpstr>
      <vt:lpstr>Prove it with action</vt:lpstr>
      <vt:lpstr>Listen to the customer</vt:lpstr>
      <vt:lpstr>Manage for tomorrow </vt:lpstr>
      <vt:lpstr>  Realize a company’s true character is expressed by its people</vt:lpstr>
      <vt:lpstr>What they are doing well</vt:lpstr>
      <vt:lpstr>Social Media </vt:lpstr>
      <vt:lpstr>Social Media</vt:lpstr>
      <vt:lpstr>My recommendation</vt:lpstr>
      <vt:lpstr>Impact of the crisis</vt:lpstr>
      <vt:lpstr>Questions and comments?</vt:lpstr>
    </vt:vector>
  </TitlesOfParts>
  <Company>The Pennsylvania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Malaysian Airlines</dc:title>
  <dc:creator>Kara Lee Alexis Jewell</dc:creator>
  <cp:lastModifiedBy>Kara Jewell</cp:lastModifiedBy>
  <cp:revision>28</cp:revision>
  <dcterms:created xsi:type="dcterms:W3CDTF">2014-04-29T14:00:00Z</dcterms:created>
  <dcterms:modified xsi:type="dcterms:W3CDTF">2014-04-29T14:00:41Z</dcterms:modified>
</cp:coreProperties>
</file>