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charts/chart4.xml" ContentType="application/vnd.openxmlformats-officedocument.drawingml.chart+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Override PartName="/ppt/charts/chart9.xml" ContentType="application/vnd.openxmlformats-officedocument.drawingml.chart+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charts/chart5.xml" ContentType="application/vnd.openxmlformats-officedocument.drawingml.chart+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ppt/charts/chart1.xml" ContentType="application/vnd.openxmlformats-officedocument.drawingml.chart+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diagrams/layout1.xml" ContentType="application/vnd.openxmlformats-officedocument.drawingml.diagramLayout+xml"/>
  <Override PartName="/ppt/slides/slide23.xml" ContentType="application/vnd.openxmlformats-officedocument.presentationml.slide+xml"/>
  <Override PartName="/ppt/diagrams/quickStyle1.xml" ContentType="application/vnd.openxmlformats-officedocument.drawingml.diagramStyle+xml"/>
  <Override PartName="/ppt/charts/chart6.xml" ContentType="application/vnd.openxmlformats-officedocument.drawingml.chart+xml"/>
  <Override PartName="/ppt/slides/slide16.xml" ContentType="application/vnd.openxmlformats-officedocument.presentationml.slide+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slides/slide7.xml" ContentType="application/vnd.openxmlformats-officedocument.presentationml.slide+xml"/>
  <Override PartName="/ppt/charts/chart2.xml" ContentType="application/vnd.openxmlformats-officedocument.drawingml.chart+xml"/>
  <Override PartName="/ppt/presentation.xml" ContentType="application/vnd.openxmlformats-officedocument.presentationml.presentation.main+xml"/>
  <Default Extension="xlsx" ContentType="application/vnd.openxmlformats-officedocument.spreadsheetml.sheet"/>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charts/chart7.xml" ContentType="application/vnd.openxmlformats-officedocument.drawingml.chart+xml"/>
  <Override PartName="/ppt/slides/slide17.xml" ContentType="application/vnd.openxmlformats-officedocument.presentationml.slide+xml"/>
  <Override PartName="/ppt/slideLayouts/slideLayout14.xml" ContentType="application/vnd.openxmlformats-officedocument.presentationml.slideLayout+xml"/>
  <Override PartName="/ppt/diagrams/drawing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charts/chart3.xml" ContentType="application/vnd.openxmlformats-officedocument.drawingml.chart+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charts/chart8.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976" r:id="rId1"/>
  </p:sldMasterIdLst>
  <p:notesMasterIdLst>
    <p:notesMasterId r:id="rId27"/>
  </p:notesMasterIdLst>
  <p:sldIdLst>
    <p:sldId id="256" r:id="rId2"/>
    <p:sldId id="264" r:id="rId3"/>
    <p:sldId id="257" r:id="rId4"/>
    <p:sldId id="269" r:id="rId5"/>
    <p:sldId id="270" r:id="rId6"/>
    <p:sldId id="271" r:id="rId7"/>
    <p:sldId id="265" r:id="rId8"/>
    <p:sldId id="258" r:id="rId9"/>
    <p:sldId id="266" r:id="rId10"/>
    <p:sldId id="259" r:id="rId11"/>
    <p:sldId id="260" r:id="rId12"/>
    <p:sldId id="261" r:id="rId13"/>
    <p:sldId id="262" r:id="rId14"/>
    <p:sldId id="263" r:id="rId15"/>
    <p:sldId id="267" r:id="rId16"/>
    <p:sldId id="268" r:id="rId17"/>
    <p:sldId id="273" r:id="rId18"/>
    <p:sldId id="272" r:id="rId19"/>
    <p:sldId id="277" r:id="rId20"/>
    <p:sldId id="278" r:id="rId21"/>
    <p:sldId id="276" r:id="rId22"/>
    <p:sldId id="279" r:id="rId23"/>
    <p:sldId id="280" r:id="rId24"/>
    <p:sldId id="281" r:id="rId25"/>
    <p:sldId id="282"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84441" autoAdjust="0"/>
  </p:normalViewPr>
  <p:slideViewPr>
    <p:cSldViewPr snapToGrid="0" snapToObjects="1">
      <p:cViewPr varScale="1">
        <p:scale>
          <a:sx n="85" d="100"/>
          <a:sy n="85" d="100"/>
        </p:scale>
        <p:origin x="-156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view3D>
      <c:rotX val="30"/>
      <c:perspective val="30"/>
    </c:view3D>
    <c:plotArea>
      <c:layout/>
      <c:pie3DChart>
        <c:varyColors val="1"/>
        <c:ser>
          <c:idx val="1"/>
          <c:order val="1"/>
          <c:tx>
            <c:strRef>
              <c:f>Sheet1!$B$1</c:f>
              <c:strCache>
                <c:ptCount val="1"/>
                <c:pt idx="0">
                  <c:v>Skill Question</c:v>
                </c:pt>
              </c:strCache>
            </c:strRef>
          </c:tx>
          <c:spPr>
            <a:effectLst>
              <a:outerShdw blurRad="63500" dir="13500000" kx="2700000" rotWithShape="0">
                <a:srgbClr val="000000">
                  <a:alpha val="15000"/>
                </a:srgbClr>
              </a:outerShdw>
            </a:effectLst>
          </c:spPr>
          <c:explosion val="25"/>
          <c:dPt>
            <c:idx val="0"/>
            <c:spPr>
              <a:solidFill>
                <a:schemeClr val="tx2">
                  <a:lumMod val="40000"/>
                  <a:lumOff val="60000"/>
                </a:schemeClr>
              </a:solidFill>
              <a:effectLst>
                <a:outerShdw blurRad="63500" dir="13500000" kx="2700000" rotWithShape="0">
                  <a:srgbClr val="000000">
                    <a:alpha val="15000"/>
                  </a:srgbClr>
                </a:outerShdw>
              </a:effectLst>
            </c:spPr>
          </c:dPt>
          <c:dPt>
            <c:idx val="1"/>
            <c:spPr>
              <a:solidFill>
                <a:srgbClr val="3366FF"/>
              </a:solidFill>
              <a:effectLst>
                <a:outerShdw blurRad="63500" dir="13500000" kx="2700000" rotWithShape="0">
                  <a:srgbClr val="000000">
                    <a:alpha val="15000"/>
                  </a:srgbClr>
                </a:outerShdw>
              </a:effectLst>
            </c:spPr>
          </c:dPt>
          <c:dPt>
            <c:idx val="3"/>
            <c:spPr>
              <a:solidFill>
                <a:srgbClr val="FF0000"/>
              </a:solidFill>
              <a:effectLst>
                <a:outerShdw blurRad="63500" dir="13500000" kx="2700000" rotWithShape="0">
                  <a:srgbClr val="000000">
                    <a:alpha val="15000"/>
                  </a:srgbClr>
                </a:outerShdw>
              </a:effectLst>
            </c:spPr>
          </c:dPt>
          <c:dPt>
            <c:idx val="4"/>
            <c:spPr>
              <a:solidFill>
                <a:srgbClr val="800000"/>
              </a:solidFill>
              <a:effectLst>
                <a:outerShdw blurRad="63500" dir="13500000" kx="2700000" rotWithShape="0">
                  <a:srgbClr val="000000">
                    <a:alpha val="15000"/>
                  </a:srgbClr>
                </a:outerShdw>
              </a:effectLst>
            </c:spPr>
          </c:dPt>
          <c:dLbls>
            <c:dLbl>
              <c:idx val="0"/>
              <c:layout/>
              <c:dLblPos val="inEnd"/>
              <c:showPercent val="1"/>
            </c:dLbl>
            <c:dLbl>
              <c:idx val="1"/>
              <c:layout/>
              <c:dLblPos val="inEnd"/>
              <c:showPercent val="1"/>
            </c:dLbl>
            <c:dLbl>
              <c:idx val="2"/>
              <c:layout/>
              <c:dLblPos val="inEnd"/>
              <c:showPercent val="1"/>
            </c:dLbl>
            <c:dLbl>
              <c:idx val="3"/>
              <c:layout/>
              <c:dLblPos val="inEnd"/>
              <c:showPercent val="1"/>
            </c:dLbl>
            <c:dLbl>
              <c:idx val="4"/>
              <c:layout>
                <c:manualLayout>
                  <c:x val="0.0246913580246914"/>
                  <c:y val="0.0825490619344436"/>
                </c:manualLayout>
              </c:layout>
              <c:dLblPos val="bestFit"/>
              <c:showPercent val="1"/>
            </c:dLbl>
            <c:delete val="1"/>
          </c:dLbls>
          <c:cat>
            <c:strRef>
              <c:f>Sheet1!$A$2:$A$6</c:f>
              <c:strCache>
                <c:ptCount val="5"/>
                <c:pt idx="0">
                  <c:v>Strongly Agree</c:v>
                </c:pt>
                <c:pt idx="1">
                  <c:v>Agree</c:v>
                </c:pt>
                <c:pt idx="2">
                  <c:v>Neutral</c:v>
                </c:pt>
                <c:pt idx="3">
                  <c:v>Disagree</c:v>
                </c:pt>
                <c:pt idx="4">
                  <c:v>Strongly Disagree</c:v>
                </c:pt>
              </c:strCache>
            </c:strRef>
          </c:cat>
          <c:val>
            <c:numRef>
              <c:f>Sheet1!$B$2:$B$6</c:f>
              <c:numCache>
                <c:formatCode>General</c:formatCode>
                <c:ptCount val="5"/>
                <c:pt idx="0">
                  <c:v>25.0</c:v>
                </c:pt>
                <c:pt idx="1">
                  <c:v>8.0</c:v>
                </c:pt>
                <c:pt idx="2">
                  <c:v>1.0</c:v>
                </c:pt>
                <c:pt idx="3">
                  <c:v>2.0</c:v>
                </c:pt>
                <c:pt idx="4">
                  <c:v>0.0</c:v>
                </c:pt>
              </c:numCache>
            </c:numRef>
          </c:val>
        </c:ser>
        <c:ser>
          <c:idx val="0"/>
          <c:order val="0"/>
          <c:tx>
            <c:strRef>
              <c:f>Sheet1!$B$1</c:f>
              <c:strCache>
                <c:ptCount val="1"/>
                <c:pt idx="0">
                  <c:v>Skill Question</c:v>
                </c:pt>
              </c:strCache>
            </c:strRef>
          </c:tx>
          <c:explosion val="25"/>
          <c:dPt>
            <c:idx val="0"/>
            <c:spPr>
              <a:solidFill>
                <a:schemeClr val="tx2">
                  <a:lumMod val="40000"/>
                  <a:lumOff val="60000"/>
                </a:schemeClr>
              </a:solidFill>
            </c:spPr>
          </c:dPt>
          <c:dPt>
            <c:idx val="1"/>
            <c:spPr>
              <a:solidFill>
                <a:srgbClr val="3366FF"/>
              </a:solidFill>
            </c:spPr>
          </c:dPt>
          <c:dPt>
            <c:idx val="3"/>
            <c:spPr>
              <a:solidFill>
                <a:srgbClr val="FF0000"/>
              </a:solidFill>
            </c:spPr>
          </c:dPt>
          <c:dPt>
            <c:idx val="4"/>
            <c:spPr>
              <a:solidFill>
                <a:srgbClr val="800000"/>
              </a:solidFill>
            </c:spPr>
          </c:dPt>
          <c:dLbls>
            <c:dLbl>
              <c:idx val="0"/>
              <c:dLblPos val="inEnd"/>
              <c:showPercent val="1"/>
            </c:dLbl>
            <c:dLbl>
              <c:idx val="1"/>
              <c:dLblPos val="inEnd"/>
              <c:showPercent val="1"/>
            </c:dLbl>
            <c:dLbl>
              <c:idx val="2"/>
              <c:dLblPos val="inEnd"/>
              <c:showPercent val="1"/>
            </c:dLbl>
            <c:dLbl>
              <c:idx val="3"/>
              <c:dLblPos val="inEnd"/>
              <c:showPercent val="1"/>
            </c:dLbl>
            <c:dLbl>
              <c:idx val="4"/>
              <c:dLblPos val="inEnd"/>
              <c:showPercent val="1"/>
            </c:dLbl>
            <c:delete val="1"/>
          </c:dLbls>
          <c:cat>
            <c:strRef>
              <c:f>Sheet1!$A$2:$A$6</c:f>
              <c:strCache>
                <c:ptCount val="5"/>
                <c:pt idx="0">
                  <c:v>Strongly Agree</c:v>
                </c:pt>
                <c:pt idx="1">
                  <c:v>Agree</c:v>
                </c:pt>
                <c:pt idx="2">
                  <c:v>Neutral</c:v>
                </c:pt>
                <c:pt idx="3">
                  <c:v>Disagree</c:v>
                </c:pt>
                <c:pt idx="4">
                  <c:v>Strongly Disagree</c:v>
                </c:pt>
              </c:strCache>
            </c:strRef>
          </c:cat>
          <c:val>
            <c:numRef>
              <c:f>Sheet1!$B$2:$B$6</c:f>
              <c:numCache>
                <c:formatCode>General</c:formatCode>
                <c:ptCount val="5"/>
                <c:pt idx="0">
                  <c:v>25.0</c:v>
                </c:pt>
                <c:pt idx="1">
                  <c:v>8.0</c:v>
                </c:pt>
                <c:pt idx="2">
                  <c:v>1.0</c:v>
                </c:pt>
                <c:pt idx="3">
                  <c:v>2.0</c:v>
                </c:pt>
                <c:pt idx="4">
                  <c:v>0.0</c:v>
                </c:pt>
              </c:numCache>
            </c:numRef>
          </c:val>
        </c:ser>
      </c:pie3DChart>
    </c:plotArea>
    <c:legend>
      <c:legendPos val="r"/>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view3D>
      <c:rotX val="30"/>
      <c:perspective val="30"/>
    </c:view3D>
    <c:plotArea>
      <c:layout/>
      <c:pie3DChart>
        <c:varyColors val="1"/>
        <c:ser>
          <c:idx val="0"/>
          <c:order val="0"/>
          <c:tx>
            <c:strRef>
              <c:f>Sheet1!$B$1</c:f>
              <c:strCache>
                <c:ptCount val="1"/>
                <c:pt idx="0">
                  <c:v>Value Question</c:v>
                </c:pt>
              </c:strCache>
            </c:strRef>
          </c:tx>
          <c:explosion val="25"/>
          <c:dPt>
            <c:idx val="0"/>
            <c:spPr>
              <a:solidFill>
                <a:schemeClr val="tx2">
                  <a:lumMod val="40000"/>
                  <a:lumOff val="60000"/>
                </a:schemeClr>
              </a:solidFill>
            </c:spPr>
          </c:dPt>
          <c:dPt>
            <c:idx val="1"/>
            <c:spPr>
              <a:solidFill>
                <a:srgbClr val="3366FF"/>
              </a:solidFill>
            </c:spPr>
          </c:dPt>
          <c:dPt>
            <c:idx val="3"/>
            <c:spPr>
              <a:solidFill>
                <a:srgbClr val="FF0000"/>
              </a:solidFill>
            </c:spPr>
          </c:dPt>
          <c:dPt>
            <c:idx val="4"/>
            <c:spPr>
              <a:solidFill>
                <a:srgbClr val="800000"/>
              </a:solidFill>
            </c:spPr>
          </c:dPt>
          <c:dLbls>
            <c:dLbl>
              <c:idx val="0"/>
              <c:layout/>
              <c:dLblPos val="inEnd"/>
              <c:showPercent val="1"/>
            </c:dLbl>
            <c:dLbl>
              <c:idx val="1"/>
              <c:layout/>
              <c:dLblPos val="inEnd"/>
              <c:showPercent val="1"/>
            </c:dLbl>
            <c:dLbl>
              <c:idx val="2"/>
              <c:layout/>
              <c:dLblPos val="inEnd"/>
              <c:showPercent val="1"/>
            </c:dLbl>
            <c:dLbl>
              <c:idx val="3"/>
              <c:layout/>
              <c:dLblPos val="inEnd"/>
              <c:showPercent val="1"/>
            </c:dLbl>
            <c:dLbl>
              <c:idx val="4"/>
              <c:layout/>
              <c:dLblPos val="inEnd"/>
              <c:showPercent val="1"/>
            </c:dLbl>
            <c:delete val="1"/>
          </c:dLbls>
          <c:cat>
            <c:strRef>
              <c:f>Sheet1!$A$2:$A$6</c:f>
              <c:strCache>
                <c:ptCount val="5"/>
                <c:pt idx="0">
                  <c:v>Strongly Agree</c:v>
                </c:pt>
                <c:pt idx="1">
                  <c:v>Agree</c:v>
                </c:pt>
                <c:pt idx="2">
                  <c:v>Neutral</c:v>
                </c:pt>
                <c:pt idx="3">
                  <c:v>Disagree</c:v>
                </c:pt>
                <c:pt idx="4">
                  <c:v>Strongly Disagree</c:v>
                </c:pt>
              </c:strCache>
            </c:strRef>
          </c:cat>
          <c:val>
            <c:numRef>
              <c:f>Sheet1!$B$2:$B$6</c:f>
              <c:numCache>
                <c:formatCode>General</c:formatCode>
                <c:ptCount val="5"/>
                <c:pt idx="0">
                  <c:v>4.0</c:v>
                </c:pt>
                <c:pt idx="1">
                  <c:v>7.0</c:v>
                </c:pt>
                <c:pt idx="2">
                  <c:v>7.0</c:v>
                </c:pt>
                <c:pt idx="3">
                  <c:v>10.0</c:v>
                </c:pt>
                <c:pt idx="4">
                  <c:v>8.0</c:v>
                </c:pt>
              </c:numCache>
            </c:numRef>
          </c:val>
        </c:ser>
      </c:pie3DChart>
    </c:plotArea>
    <c:legend>
      <c:legendPos val="r"/>
      <c:layout/>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view3D>
      <c:rotX val="30"/>
      <c:perspective val="30"/>
    </c:view3D>
    <c:plotArea>
      <c:layout/>
      <c:pie3DChart>
        <c:varyColors val="1"/>
        <c:ser>
          <c:idx val="0"/>
          <c:order val="0"/>
          <c:tx>
            <c:strRef>
              <c:f>Sheet1!$B$1</c:f>
              <c:strCache>
                <c:ptCount val="1"/>
                <c:pt idx="0">
                  <c:v>Will/Value Question</c:v>
                </c:pt>
              </c:strCache>
            </c:strRef>
          </c:tx>
          <c:explosion val="25"/>
          <c:dPt>
            <c:idx val="0"/>
            <c:spPr>
              <a:solidFill>
                <a:schemeClr val="tx2">
                  <a:lumMod val="40000"/>
                  <a:lumOff val="60000"/>
                </a:schemeClr>
              </a:solidFill>
            </c:spPr>
          </c:dPt>
          <c:dPt>
            <c:idx val="1"/>
            <c:spPr>
              <a:solidFill>
                <a:srgbClr val="3366FF"/>
              </a:solidFill>
            </c:spPr>
          </c:dPt>
          <c:dPt>
            <c:idx val="3"/>
            <c:spPr>
              <a:solidFill>
                <a:srgbClr val="FF0000"/>
              </a:solidFill>
            </c:spPr>
          </c:dPt>
          <c:dPt>
            <c:idx val="4"/>
            <c:spPr>
              <a:solidFill>
                <a:srgbClr val="800000"/>
              </a:solidFill>
            </c:spPr>
          </c:dPt>
          <c:dLbls>
            <c:dLbl>
              <c:idx val="0"/>
              <c:layout/>
              <c:dLblPos val="inEnd"/>
              <c:showPercent val="1"/>
            </c:dLbl>
            <c:dLbl>
              <c:idx val="1"/>
              <c:layout/>
              <c:dLblPos val="inEnd"/>
              <c:showPercent val="1"/>
            </c:dLbl>
            <c:dLbl>
              <c:idx val="2"/>
              <c:layout/>
              <c:dLblPos val="inEnd"/>
              <c:showPercent val="1"/>
            </c:dLbl>
            <c:dLbl>
              <c:idx val="3"/>
              <c:layout/>
              <c:dLblPos val="inEnd"/>
              <c:showPercent val="1"/>
            </c:dLbl>
            <c:dLbl>
              <c:idx val="4"/>
              <c:layout/>
              <c:dLblPos val="inEnd"/>
              <c:showPercent val="1"/>
            </c:dLbl>
            <c:delete val="1"/>
          </c:dLbls>
          <c:cat>
            <c:strRef>
              <c:f>Sheet1!$A$2:$A$6</c:f>
              <c:strCache>
                <c:ptCount val="5"/>
                <c:pt idx="0">
                  <c:v>Strongly Agree</c:v>
                </c:pt>
                <c:pt idx="1">
                  <c:v>Agree</c:v>
                </c:pt>
                <c:pt idx="2">
                  <c:v>Neutral</c:v>
                </c:pt>
                <c:pt idx="3">
                  <c:v>Disagree</c:v>
                </c:pt>
                <c:pt idx="4">
                  <c:v>Strongly disagree</c:v>
                </c:pt>
              </c:strCache>
            </c:strRef>
          </c:cat>
          <c:val>
            <c:numRef>
              <c:f>Sheet1!$B$2:$B$6</c:f>
              <c:numCache>
                <c:formatCode>General</c:formatCode>
                <c:ptCount val="5"/>
                <c:pt idx="0">
                  <c:v>23.0</c:v>
                </c:pt>
                <c:pt idx="1">
                  <c:v>9.0</c:v>
                </c:pt>
                <c:pt idx="2">
                  <c:v>0.0</c:v>
                </c:pt>
                <c:pt idx="3">
                  <c:v>2.0</c:v>
                </c:pt>
                <c:pt idx="4">
                  <c:v>2.0</c:v>
                </c:pt>
              </c:numCache>
            </c:numRef>
          </c:val>
        </c:ser>
      </c:pie3DChart>
    </c:plotArea>
    <c:legend>
      <c:legendPos val="r"/>
      <c:layout/>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view3D>
      <c:rotX val="30"/>
      <c:perspective val="30"/>
    </c:view3D>
    <c:plotArea>
      <c:layout/>
      <c:pie3DChart>
        <c:varyColors val="1"/>
        <c:ser>
          <c:idx val="0"/>
          <c:order val="0"/>
          <c:tx>
            <c:strRef>
              <c:f>Sheet1!$B$1</c:f>
              <c:strCache>
                <c:ptCount val="1"/>
                <c:pt idx="0">
                  <c:v>Skill/Value question</c:v>
                </c:pt>
              </c:strCache>
            </c:strRef>
          </c:tx>
          <c:explosion val="25"/>
          <c:dPt>
            <c:idx val="0"/>
            <c:spPr>
              <a:solidFill>
                <a:schemeClr val="tx2">
                  <a:lumMod val="40000"/>
                  <a:lumOff val="60000"/>
                </a:schemeClr>
              </a:solidFill>
            </c:spPr>
          </c:dPt>
          <c:dPt>
            <c:idx val="1"/>
            <c:spPr>
              <a:solidFill>
                <a:srgbClr val="3366FF"/>
              </a:solidFill>
            </c:spPr>
          </c:dPt>
          <c:dPt>
            <c:idx val="3"/>
            <c:spPr>
              <a:solidFill>
                <a:srgbClr val="FF0000"/>
              </a:solidFill>
            </c:spPr>
          </c:dPt>
          <c:dPt>
            <c:idx val="4"/>
            <c:spPr>
              <a:solidFill>
                <a:srgbClr val="800000"/>
              </a:solidFill>
            </c:spPr>
          </c:dPt>
          <c:dLbls>
            <c:dLbl>
              <c:idx val="0"/>
              <c:layout/>
              <c:dLblPos val="inEnd"/>
              <c:showPercent val="1"/>
            </c:dLbl>
            <c:dLbl>
              <c:idx val="1"/>
              <c:layout/>
              <c:dLblPos val="inEnd"/>
              <c:showPercent val="1"/>
            </c:dLbl>
            <c:dLbl>
              <c:idx val="2"/>
              <c:layout/>
              <c:dLblPos val="inEnd"/>
              <c:showPercent val="1"/>
            </c:dLbl>
            <c:dLbl>
              <c:idx val="3"/>
              <c:layout/>
              <c:dLblPos val="inEnd"/>
              <c:showPercent val="1"/>
            </c:dLbl>
            <c:dLbl>
              <c:idx val="4"/>
              <c:layout>
                <c:manualLayout>
                  <c:x val="0.0216049382716049"/>
                  <c:y val="0.0825490619344436"/>
                </c:manualLayout>
              </c:layout>
              <c:dLblPos val="bestFit"/>
              <c:showPercent val="1"/>
            </c:dLbl>
            <c:delete val="1"/>
          </c:dLbls>
          <c:cat>
            <c:strRef>
              <c:f>Sheet1!$A$2:$A$6</c:f>
              <c:strCache>
                <c:ptCount val="5"/>
                <c:pt idx="0">
                  <c:v>Strongly Agree</c:v>
                </c:pt>
                <c:pt idx="1">
                  <c:v>Agree</c:v>
                </c:pt>
                <c:pt idx="2">
                  <c:v>Neutral</c:v>
                </c:pt>
                <c:pt idx="3">
                  <c:v>Disagree</c:v>
                </c:pt>
                <c:pt idx="4">
                  <c:v>Strongly Disagree</c:v>
                </c:pt>
              </c:strCache>
            </c:strRef>
          </c:cat>
          <c:val>
            <c:numRef>
              <c:f>Sheet1!$B$2:$B$6</c:f>
              <c:numCache>
                <c:formatCode>General</c:formatCode>
                <c:ptCount val="5"/>
                <c:pt idx="0">
                  <c:v>24.0</c:v>
                </c:pt>
                <c:pt idx="1">
                  <c:v>9.0</c:v>
                </c:pt>
                <c:pt idx="2">
                  <c:v>1.0</c:v>
                </c:pt>
                <c:pt idx="3">
                  <c:v>2.0</c:v>
                </c:pt>
                <c:pt idx="4">
                  <c:v>0.0</c:v>
                </c:pt>
              </c:numCache>
            </c:numRef>
          </c:val>
        </c:ser>
      </c:pie3DChart>
    </c:plotArea>
    <c:legend>
      <c:legendPos val="r"/>
      <c:layout/>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view3D>
      <c:rotX val="30"/>
      <c:perspective val="30"/>
    </c:view3D>
    <c:plotArea>
      <c:layout/>
      <c:pie3DChart>
        <c:varyColors val="1"/>
        <c:ser>
          <c:idx val="0"/>
          <c:order val="0"/>
          <c:tx>
            <c:strRef>
              <c:f>Sheet1!$B$1</c:f>
              <c:strCache>
                <c:ptCount val="1"/>
                <c:pt idx="0">
                  <c:v>Will/MAGIC question</c:v>
                </c:pt>
              </c:strCache>
            </c:strRef>
          </c:tx>
          <c:explosion val="25"/>
          <c:dPt>
            <c:idx val="0"/>
            <c:spPr>
              <a:solidFill>
                <a:schemeClr val="tx2">
                  <a:lumMod val="40000"/>
                  <a:lumOff val="60000"/>
                </a:schemeClr>
              </a:solidFill>
            </c:spPr>
          </c:dPt>
          <c:dPt>
            <c:idx val="1"/>
            <c:spPr>
              <a:solidFill>
                <a:srgbClr val="3366FF"/>
              </a:solidFill>
            </c:spPr>
          </c:dPt>
          <c:dPt>
            <c:idx val="3"/>
            <c:spPr>
              <a:solidFill>
                <a:srgbClr val="FF0000"/>
              </a:solidFill>
            </c:spPr>
          </c:dPt>
          <c:dPt>
            <c:idx val="4"/>
            <c:spPr>
              <a:solidFill>
                <a:srgbClr val="800000"/>
              </a:solidFill>
            </c:spPr>
          </c:dPt>
          <c:dLbls>
            <c:dLbl>
              <c:idx val="0"/>
              <c:layout/>
              <c:dLblPos val="inEnd"/>
              <c:showPercent val="1"/>
            </c:dLbl>
            <c:dLbl>
              <c:idx val="1"/>
              <c:layout/>
              <c:dLblPos val="inEnd"/>
              <c:showPercent val="1"/>
            </c:dLbl>
            <c:dLbl>
              <c:idx val="2"/>
              <c:layout/>
              <c:dLblPos val="inEnd"/>
              <c:showPercent val="1"/>
            </c:dLbl>
            <c:dLbl>
              <c:idx val="3"/>
              <c:layout/>
              <c:dLblPos val="inEnd"/>
              <c:showPercent val="1"/>
            </c:dLbl>
            <c:dLbl>
              <c:idx val="4"/>
              <c:layout/>
              <c:dLblPos val="inEnd"/>
              <c:showPercent val="1"/>
            </c:dLbl>
            <c:delete val="1"/>
          </c:dLbls>
          <c:cat>
            <c:strRef>
              <c:f>Sheet1!$A$2:$A$6</c:f>
              <c:strCache>
                <c:ptCount val="5"/>
                <c:pt idx="0">
                  <c:v>Strongly Agree</c:v>
                </c:pt>
                <c:pt idx="1">
                  <c:v>Agree</c:v>
                </c:pt>
                <c:pt idx="2">
                  <c:v>Neutral</c:v>
                </c:pt>
                <c:pt idx="3">
                  <c:v>Disagree</c:v>
                </c:pt>
                <c:pt idx="4">
                  <c:v>Strongly Disagree</c:v>
                </c:pt>
              </c:strCache>
            </c:strRef>
          </c:cat>
          <c:val>
            <c:numRef>
              <c:f>Sheet1!$B$2:$B$6</c:f>
              <c:numCache>
                <c:formatCode>General</c:formatCode>
                <c:ptCount val="5"/>
                <c:pt idx="0">
                  <c:v>10.0</c:v>
                </c:pt>
                <c:pt idx="1">
                  <c:v>8.0</c:v>
                </c:pt>
                <c:pt idx="2">
                  <c:v>8.0</c:v>
                </c:pt>
                <c:pt idx="3">
                  <c:v>4.0</c:v>
                </c:pt>
                <c:pt idx="4">
                  <c:v>4.0</c:v>
                </c:pt>
              </c:numCache>
            </c:numRef>
          </c:val>
        </c:ser>
      </c:pie3DChart>
    </c:plotArea>
    <c:legend>
      <c:legendPos val="r"/>
      <c:layout/>
    </c:legend>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view3D>
      <c:rotX val="30"/>
      <c:perspective val="30"/>
    </c:view3D>
    <c:plotArea>
      <c:layout/>
      <c:pie3DChart>
        <c:varyColors val="1"/>
        <c:ser>
          <c:idx val="0"/>
          <c:order val="0"/>
          <c:tx>
            <c:strRef>
              <c:f>Sheet1!$B$1</c:f>
              <c:strCache>
                <c:ptCount val="1"/>
                <c:pt idx="0">
                  <c:v>MAGIC Selling question</c:v>
                </c:pt>
              </c:strCache>
            </c:strRef>
          </c:tx>
          <c:explosion val="27"/>
          <c:dPt>
            <c:idx val="0"/>
            <c:spPr>
              <a:solidFill>
                <a:schemeClr val="tx2">
                  <a:lumMod val="40000"/>
                  <a:lumOff val="60000"/>
                </a:schemeClr>
              </a:solidFill>
            </c:spPr>
          </c:dPt>
          <c:dPt>
            <c:idx val="1"/>
            <c:spPr>
              <a:solidFill>
                <a:srgbClr val="3366FF"/>
              </a:solidFill>
            </c:spPr>
          </c:dPt>
          <c:dPt>
            <c:idx val="3"/>
            <c:spPr>
              <a:solidFill>
                <a:srgbClr val="FF0000"/>
              </a:solidFill>
            </c:spPr>
          </c:dPt>
          <c:dPt>
            <c:idx val="4"/>
            <c:spPr>
              <a:solidFill>
                <a:srgbClr val="800000"/>
              </a:solidFill>
            </c:spPr>
          </c:dPt>
          <c:dLbls>
            <c:dLbl>
              <c:idx val="0"/>
              <c:layout/>
              <c:dLblPos val="inEnd"/>
              <c:showPercent val="1"/>
            </c:dLbl>
            <c:dLbl>
              <c:idx val="1"/>
              <c:layout/>
              <c:dLblPos val="inEnd"/>
              <c:showPercent val="1"/>
            </c:dLbl>
            <c:dLbl>
              <c:idx val="2"/>
              <c:layout/>
              <c:dLblPos val="inEnd"/>
              <c:showPercent val="1"/>
            </c:dLbl>
            <c:dLbl>
              <c:idx val="3"/>
              <c:layout/>
              <c:dLblPos val="inEnd"/>
              <c:showPercent val="1"/>
            </c:dLbl>
            <c:dLbl>
              <c:idx val="4"/>
              <c:layout/>
              <c:dLblPos val="inEnd"/>
              <c:showPercent val="1"/>
            </c:dLbl>
            <c:delete val="1"/>
          </c:dLbls>
          <c:cat>
            <c:strRef>
              <c:f>Sheet1!$A$2:$A$6</c:f>
              <c:strCache>
                <c:ptCount val="5"/>
                <c:pt idx="0">
                  <c:v>Strongly Agree</c:v>
                </c:pt>
                <c:pt idx="1">
                  <c:v>Agree</c:v>
                </c:pt>
                <c:pt idx="2">
                  <c:v>Neutral</c:v>
                </c:pt>
                <c:pt idx="3">
                  <c:v>Disagree</c:v>
                </c:pt>
                <c:pt idx="4">
                  <c:v>Strongly Disagree</c:v>
                </c:pt>
              </c:strCache>
            </c:strRef>
          </c:cat>
          <c:val>
            <c:numRef>
              <c:f>Sheet1!$B$2:$B$6</c:f>
              <c:numCache>
                <c:formatCode>General</c:formatCode>
                <c:ptCount val="5"/>
                <c:pt idx="0">
                  <c:v>12.0</c:v>
                </c:pt>
                <c:pt idx="1">
                  <c:v>4.0</c:v>
                </c:pt>
                <c:pt idx="2">
                  <c:v>4.0</c:v>
                </c:pt>
                <c:pt idx="3">
                  <c:v>7.0</c:v>
                </c:pt>
                <c:pt idx="4">
                  <c:v>9.0</c:v>
                </c:pt>
              </c:numCache>
            </c:numRef>
          </c:val>
        </c:ser>
      </c:pie3DChart>
    </c:plotArea>
    <c:legend>
      <c:legendPos val="r"/>
      <c:layout/>
    </c:legend>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view3D>
      <c:rotX val="30"/>
      <c:perspective val="30"/>
    </c:view3D>
    <c:plotArea>
      <c:layout/>
      <c:pie3DChart>
        <c:varyColors val="1"/>
        <c:ser>
          <c:idx val="0"/>
          <c:order val="0"/>
          <c:tx>
            <c:strRef>
              <c:f>Sheet1!$B$1</c:f>
              <c:strCache>
                <c:ptCount val="1"/>
                <c:pt idx="0">
                  <c:v>Recognition Question</c:v>
                </c:pt>
              </c:strCache>
            </c:strRef>
          </c:tx>
          <c:explosion val="25"/>
          <c:dPt>
            <c:idx val="0"/>
            <c:spPr>
              <a:solidFill>
                <a:schemeClr val="tx2">
                  <a:lumMod val="40000"/>
                  <a:lumOff val="60000"/>
                </a:schemeClr>
              </a:solidFill>
            </c:spPr>
          </c:dPt>
          <c:dPt>
            <c:idx val="1"/>
            <c:spPr>
              <a:solidFill>
                <a:srgbClr val="3366FF"/>
              </a:solidFill>
            </c:spPr>
          </c:dPt>
          <c:dPt>
            <c:idx val="3"/>
            <c:spPr>
              <a:solidFill>
                <a:srgbClr val="FF0000"/>
              </a:solidFill>
            </c:spPr>
          </c:dPt>
          <c:dPt>
            <c:idx val="4"/>
            <c:spPr>
              <a:solidFill>
                <a:srgbClr val="800000"/>
              </a:solidFill>
            </c:spPr>
          </c:dPt>
          <c:dLbls>
            <c:dLbl>
              <c:idx val="0"/>
              <c:layout/>
              <c:dLblPos val="inEnd"/>
              <c:showPercent val="1"/>
            </c:dLbl>
            <c:dLbl>
              <c:idx val="1"/>
              <c:layout/>
              <c:dLblPos val="inEnd"/>
              <c:showPercent val="1"/>
            </c:dLbl>
            <c:dLbl>
              <c:idx val="2"/>
              <c:layout/>
              <c:dLblPos val="inEnd"/>
              <c:showPercent val="1"/>
            </c:dLbl>
            <c:dLbl>
              <c:idx val="3"/>
              <c:layout/>
              <c:dLblPos val="inEnd"/>
              <c:showPercent val="1"/>
            </c:dLbl>
            <c:dLbl>
              <c:idx val="4"/>
              <c:layout/>
              <c:dLblPos val="inEnd"/>
              <c:showPercent val="1"/>
            </c:dLbl>
            <c:delete val="1"/>
          </c:dLbls>
          <c:cat>
            <c:strRef>
              <c:f>Sheet1!$A$2:$A$6</c:f>
              <c:strCache>
                <c:ptCount val="5"/>
                <c:pt idx="0">
                  <c:v>Strongly Agree</c:v>
                </c:pt>
                <c:pt idx="1">
                  <c:v>Agree</c:v>
                </c:pt>
                <c:pt idx="2">
                  <c:v>Neutral</c:v>
                </c:pt>
                <c:pt idx="3">
                  <c:v>Disagree</c:v>
                </c:pt>
                <c:pt idx="4">
                  <c:v>Strongly Disagree</c:v>
                </c:pt>
              </c:strCache>
            </c:strRef>
          </c:cat>
          <c:val>
            <c:numRef>
              <c:f>Sheet1!$B$2:$B$6</c:f>
              <c:numCache>
                <c:formatCode>General</c:formatCode>
                <c:ptCount val="5"/>
                <c:pt idx="0">
                  <c:v>4.0</c:v>
                </c:pt>
                <c:pt idx="1">
                  <c:v>6.0</c:v>
                </c:pt>
                <c:pt idx="2">
                  <c:v>8.0</c:v>
                </c:pt>
                <c:pt idx="3">
                  <c:v>9.0</c:v>
                </c:pt>
                <c:pt idx="4">
                  <c:v>9.0</c:v>
                </c:pt>
              </c:numCache>
            </c:numRef>
          </c:val>
        </c:ser>
      </c:pie3DChart>
    </c:plotArea>
    <c:legend>
      <c:legendPos val="r"/>
      <c:layout/>
    </c:legend>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view3D>
      <c:rotX val="30"/>
      <c:perspective val="30"/>
    </c:view3D>
    <c:plotArea>
      <c:layout/>
      <c:pie3DChart>
        <c:varyColors val="1"/>
        <c:ser>
          <c:idx val="0"/>
          <c:order val="0"/>
          <c:tx>
            <c:strRef>
              <c:f>Sheet1!$B$1</c:f>
              <c:strCache>
                <c:ptCount val="1"/>
                <c:pt idx="0">
                  <c:v>Value/Recognition Question</c:v>
                </c:pt>
              </c:strCache>
            </c:strRef>
          </c:tx>
          <c:explosion val="25"/>
          <c:dPt>
            <c:idx val="0"/>
            <c:spPr>
              <a:solidFill>
                <a:schemeClr val="tx2">
                  <a:lumMod val="40000"/>
                  <a:lumOff val="60000"/>
                </a:schemeClr>
              </a:solidFill>
            </c:spPr>
          </c:dPt>
          <c:dPt>
            <c:idx val="1"/>
            <c:spPr>
              <a:solidFill>
                <a:srgbClr val="3366FF"/>
              </a:solidFill>
            </c:spPr>
          </c:dPt>
          <c:dPt>
            <c:idx val="3"/>
            <c:spPr>
              <a:solidFill>
                <a:srgbClr val="FF0000"/>
              </a:solidFill>
            </c:spPr>
          </c:dPt>
          <c:dPt>
            <c:idx val="4"/>
            <c:spPr>
              <a:solidFill>
                <a:srgbClr val="800000"/>
              </a:solidFill>
            </c:spPr>
          </c:dPt>
          <c:dLbls>
            <c:dLbl>
              <c:idx val="0"/>
              <c:layout/>
              <c:dLblPos val="inEnd"/>
              <c:showPercent val="1"/>
            </c:dLbl>
            <c:dLbl>
              <c:idx val="1"/>
              <c:layout/>
              <c:dLblPos val="inEnd"/>
              <c:showPercent val="1"/>
            </c:dLbl>
            <c:dLbl>
              <c:idx val="2"/>
              <c:layout/>
              <c:dLblPos val="inEnd"/>
              <c:showPercent val="1"/>
            </c:dLbl>
            <c:dLbl>
              <c:idx val="3"/>
              <c:layout/>
              <c:dLblPos val="inEnd"/>
              <c:showPercent val="1"/>
            </c:dLbl>
            <c:dLbl>
              <c:idx val="4"/>
              <c:layout/>
              <c:dLblPos val="inEnd"/>
              <c:showPercent val="1"/>
            </c:dLbl>
            <c:delete val="1"/>
          </c:dLbls>
          <c:cat>
            <c:strRef>
              <c:f>Sheet1!$A$2:$A$6</c:f>
              <c:strCache>
                <c:ptCount val="5"/>
                <c:pt idx="0">
                  <c:v>Strongly Agree</c:v>
                </c:pt>
                <c:pt idx="1">
                  <c:v>Agree</c:v>
                </c:pt>
                <c:pt idx="2">
                  <c:v>Neutral</c:v>
                </c:pt>
                <c:pt idx="3">
                  <c:v>Disagree</c:v>
                </c:pt>
                <c:pt idx="4">
                  <c:v>Strongly Disagree</c:v>
                </c:pt>
              </c:strCache>
            </c:strRef>
          </c:cat>
          <c:val>
            <c:numRef>
              <c:f>Sheet1!$B$2:$B$6</c:f>
              <c:numCache>
                <c:formatCode>General</c:formatCode>
                <c:ptCount val="5"/>
                <c:pt idx="0">
                  <c:v>10.0</c:v>
                </c:pt>
                <c:pt idx="1">
                  <c:v>11.0</c:v>
                </c:pt>
                <c:pt idx="2">
                  <c:v>7.0</c:v>
                </c:pt>
                <c:pt idx="3">
                  <c:v>2.0</c:v>
                </c:pt>
                <c:pt idx="4">
                  <c:v>6.0</c:v>
                </c:pt>
              </c:numCache>
            </c:numRef>
          </c:val>
        </c:ser>
      </c:pie3DChart>
    </c:plotArea>
    <c:legend>
      <c:legendPos val="r"/>
      <c:layout/>
    </c:legend>
    <c:plotVisOnly val="1"/>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view3D>
      <c:rotX val="30"/>
      <c:perspective val="30"/>
    </c:view3D>
    <c:plotArea>
      <c:layout/>
      <c:pie3DChart>
        <c:varyColors val="1"/>
        <c:ser>
          <c:idx val="0"/>
          <c:order val="0"/>
          <c:tx>
            <c:strRef>
              <c:f>Sheet1!$B$1</c:f>
              <c:strCache>
                <c:ptCount val="1"/>
                <c:pt idx="0">
                  <c:v>Value/Skill Question</c:v>
                </c:pt>
              </c:strCache>
            </c:strRef>
          </c:tx>
          <c:explosion val="25"/>
          <c:dPt>
            <c:idx val="0"/>
            <c:spPr>
              <a:solidFill>
                <a:srgbClr val="800000"/>
              </a:solidFill>
            </c:spPr>
          </c:dPt>
          <c:dPt>
            <c:idx val="1"/>
            <c:spPr>
              <a:solidFill>
                <a:srgbClr val="FF0000"/>
              </a:solidFill>
            </c:spPr>
          </c:dPt>
          <c:dPt>
            <c:idx val="3"/>
            <c:spPr>
              <a:solidFill>
                <a:srgbClr val="3366FF"/>
              </a:solidFill>
            </c:spPr>
          </c:dPt>
          <c:dPt>
            <c:idx val="4"/>
            <c:spPr>
              <a:solidFill>
                <a:schemeClr val="tx2">
                  <a:lumMod val="40000"/>
                  <a:lumOff val="60000"/>
                </a:schemeClr>
              </a:solidFill>
            </c:spPr>
          </c:dPt>
          <c:dPt>
            <c:idx val="5"/>
            <c:spPr>
              <a:solidFill>
                <a:schemeClr val="accent4">
                  <a:lumMod val="40000"/>
                  <a:lumOff val="60000"/>
                </a:schemeClr>
              </a:solidFill>
            </c:spPr>
          </c:dPt>
          <c:dLbls>
            <c:dLbl>
              <c:idx val="0"/>
              <c:layout/>
              <c:dLblPos val="inEnd"/>
              <c:showPercent val="1"/>
            </c:dLbl>
            <c:dLbl>
              <c:idx val="1"/>
              <c:layout/>
              <c:dLblPos val="inEnd"/>
              <c:showPercent val="1"/>
            </c:dLbl>
            <c:dLbl>
              <c:idx val="2"/>
              <c:layout/>
              <c:dLblPos val="inEnd"/>
              <c:showPercent val="1"/>
            </c:dLbl>
            <c:dLbl>
              <c:idx val="3"/>
              <c:layout/>
              <c:dLblPos val="inEnd"/>
              <c:showPercent val="1"/>
            </c:dLbl>
            <c:dLbl>
              <c:idx val="4"/>
              <c:layout/>
              <c:dLblPos val="inEnd"/>
              <c:showPercent val="1"/>
            </c:dLbl>
            <c:dLbl>
              <c:idx val="5"/>
              <c:layout/>
              <c:dLblPos val="inEnd"/>
              <c:showPercent val="1"/>
            </c:dLbl>
            <c:delete val="1"/>
          </c:dLbls>
          <c:cat>
            <c:strRef>
              <c:f>Sheet1!$A$2:$A$7</c:f>
              <c:strCache>
                <c:ptCount val="6"/>
                <c:pt idx="0">
                  <c:v>Less than once a week</c:v>
                </c:pt>
                <c:pt idx="1">
                  <c:v>Once/Week</c:v>
                </c:pt>
                <c:pt idx="2">
                  <c:v>Twice/Week</c:v>
                </c:pt>
                <c:pt idx="3">
                  <c:v>Three/Week</c:v>
                </c:pt>
                <c:pt idx="4">
                  <c:v>Four/Week</c:v>
                </c:pt>
                <c:pt idx="5">
                  <c:v>Five/Week</c:v>
                </c:pt>
              </c:strCache>
            </c:strRef>
          </c:cat>
          <c:val>
            <c:numRef>
              <c:f>Sheet1!$B$2:$B$7</c:f>
              <c:numCache>
                <c:formatCode>General</c:formatCode>
                <c:ptCount val="6"/>
                <c:pt idx="0">
                  <c:v>4.0</c:v>
                </c:pt>
                <c:pt idx="1">
                  <c:v>1.0</c:v>
                </c:pt>
                <c:pt idx="2">
                  <c:v>15.0</c:v>
                </c:pt>
                <c:pt idx="3">
                  <c:v>7.0</c:v>
                </c:pt>
                <c:pt idx="4">
                  <c:v>4.0</c:v>
                </c:pt>
                <c:pt idx="5">
                  <c:v>5.0</c:v>
                </c:pt>
              </c:numCache>
            </c:numRef>
          </c:val>
        </c:ser>
      </c:pie3DChart>
    </c:plotArea>
    <c:legend>
      <c:legendPos val="r"/>
      <c:layout/>
    </c:legend>
    <c:plotVisOnly val="1"/>
  </c:chart>
  <c:txPr>
    <a:bodyPr/>
    <a:lstStyle/>
    <a:p>
      <a:pPr>
        <a:defRPr sz="1800"/>
      </a:pPr>
      <a:endParaRPr lang="en-US"/>
    </a:p>
  </c:txPr>
  <c:externalData r:id="rId1"/>
</c:chartSpace>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E31768-5F9D-A548-8CDC-210BAC90E157}" type="doc">
      <dgm:prSet loTypeId="urn:microsoft.com/office/officeart/2005/8/layout/cycle4" loCatId="relationship" qsTypeId="urn:microsoft.com/office/officeart/2005/8/quickstyle/simple4" qsCatId="simple" csTypeId="urn:microsoft.com/office/officeart/2005/8/colors/accent1_2" csCatId="accent1" phldr="1"/>
      <dgm:spPr/>
      <dgm:t>
        <a:bodyPr/>
        <a:lstStyle/>
        <a:p>
          <a:endParaRPr lang="en-US"/>
        </a:p>
      </dgm:t>
    </dgm:pt>
    <dgm:pt modelId="{EE9ED082-11BF-434C-98C5-CDA006923511}">
      <dgm:prSet phldrT="[Text]"/>
      <dgm:spPr/>
      <dgm:t>
        <a:bodyPr/>
        <a:lstStyle/>
        <a:p>
          <a:r>
            <a:rPr lang="en-US" dirty="0" smtClean="0"/>
            <a:t>Strengths</a:t>
          </a:r>
          <a:endParaRPr lang="en-US" dirty="0"/>
        </a:p>
      </dgm:t>
    </dgm:pt>
    <dgm:pt modelId="{C63C6BFC-FB8B-6948-910A-A289D2B16AAE}" type="parTrans" cxnId="{BDAEF51A-B146-FF4E-9C8F-319E0BD82E12}">
      <dgm:prSet/>
      <dgm:spPr/>
      <dgm:t>
        <a:bodyPr/>
        <a:lstStyle/>
        <a:p>
          <a:endParaRPr lang="en-US"/>
        </a:p>
      </dgm:t>
    </dgm:pt>
    <dgm:pt modelId="{3380A9A8-B479-3343-B8F6-5E58C1525404}" type="sibTrans" cxnId="{BDAEF51A-B146-FF4E-9C8F-319E0BD82E12}">
      <dgm:prSet/>
      <dgm:spPr/>
      <dgm:t>
        <a:bodyPr/>
        <a:lstStyle/>
        <a:p>
          <a:endParaRPr lang="en-US"/>
        </a:p>
      </dgm:t>
    </dgm:pt>
    <dgm:pt modelId="{243C7A82-D3E9-9541-A150-53D314B5EFD7}">
      <dgm:prSet phldrT="[Text]"/>
      <dgm:spPr/>
      <dgm:t>
        <a:bodyPr/>
        <a:lstStyle/>
        <a:p>
          <a:r>
            <a:rPr lang="en-US" dirty="0" smtClean="0"/>
            <a:t>Project timeline </a:t>
          </a:r>
          <a:endParaRPr lang="en-US" dirty="0"/>
        </a:p>
      </dgm:t>
    </dgm:pt>
    <dgm:pt modelId="{F0E85905-30AE-5549-A070-4224778E9617}" type="parTrans" cxnId="{BB4D7B54-BCD0-464F-BD3F-9C452AE86153}">
      <dgm:prSet/>
      <dgm:spPr/>
      <dgm:t>
        <a:bodyPr/>
        <a:lstStyle/>
        <a:p>
          <a:endParaRPr lang="en-US"/>
        </a:p>
      </dgm:t>
    </dgm:pt>
    <dgm:pt modelId="{7112F2B9-BE05-0C4A-B13F-84E96DB541CF}" type="sibTrans" cxnId="{BB4D7B54-BCD0-464F-BD3F-9C452AE86153}">
      <dgm:prSet/>
      <dgm:spPr/>
      <dgm:t>
        <a:bodyPr/>
        <a:lstStyle/>
        <a:p>
          <a:endParaRPr lang="en-US"/>
        </a:p>
      </dgm:t>
    </dgm:pt>
    <dgm:pt modelId="{0E5FCD6D-83E1-3347-83CB-95723A6B41AC}">
      <dgm:prSet phldrT="[Text]"/>
      <dgm:spPr/>
      <dgm:t>
        <a:bodyPr/>
        <a:lstStyle/>
        <a:p>
          <a:r>
            <a:rPr lang="en-US" dirty="0" smtClean="0"/>
            <a:t>Threats</a:t>
          </a:r>
          <a:endParaRPr lang="en-US" dirty="0"/>
        </a:p>
      </dgm:t>
    </dgm:pt>
    <dgm:pt modelId="{C39A81F0-4C8D-D842-91E0-2288AEF5FE39}" type="parTrans" cxnId="{494EEB1C-FC01-F346-A292-3C7741A71C0C}">
      <dgm:prSet/>
      <dgm:spPr/>
      <dgm:t>
        <a:bodyPr/>
        <a:lstStyle/>
        <a:p>
          <a:endParaRPr lang="en-US"/>
        </a:p>
      </dgm:t>
    </dgm:pt>
    <dgm:pt modelId="{53E9906F-4B18-0D44-A52E-F2A78F65B04B}" type="sibTrans" cxnId="{494EEB1C-FC01-F346-A292-3C7741A71C0C}">
      <dgm:prSet/>
      <dgm:spPr/>
      <dgm:t>
        <a:bodyPr/>
        <a:lstStyle/>
        <a:p>
          <a:endParaRPr lang="en-US"/>
        </a:p>
      </dgm:t>
    </dgm:pt>
    <dgm:pt modelId="{57BEF3A5-2544-6C40-8F38-690B076F8756}">
      <dgm:prSet phldrT="[Text]"/>
      <dgm:spPr/>
      <dgm:t>
        <a:bodyPr/>
        <a:lstStyle/>
        <a:p>
          <a:r>
            <a:rPr lang="en-US" dirty="0" smtClean="0"/>
            <a:t>Shipping fee</a:t>
          </a:r>
          <a:endParaRPr lang="en-US" dirty="0"/>
        </a:p>
      </dgm:t>
    </dgm:pt>
    <dgm:pt modelId="{CE473D33-DE74-0040-BCA2-BA2BD59E4EF6}" type="parTrans" cxnId="{C167620E-DFBD-EF4F-BF53-5F963662E386}">
      <dgm:prSet/>
      <dgm:spPr/>
      <dgm:t>
        <a:bodyPr/>
        <a:lstStyle/>
        <a:p>
          <a:endParaRPr lang="en-US"/>
        </a:p>
      </dgm:t>
    </dgm:pt>
    <dgm:pt modelId="{6E7DD97E-6883-084D-AA0C-DAA0673E1A66}" type="sibTrans" cxnId="{C167620E-DFBD-EF4F-BF53-5F963662E386}">
      <dgm:prSet/>
      <dgm:spPr/>
      <dgm:t>
        <a:bodyPr/>
        <a:lstStyle/>
        <a:p>
          <a:endParaRPr lang="en-US"/>
        </a:p>
      </dgm:t>
    </dgm:pt>
    <dgm:pt modelId="{0986FA51-394B-6547-AE2A-DB463207EBCE}">
      <dgm:prSet phldrT="[Text]"/>
      <dgm:spPr/>
      <dgm:t>
        <a:bodyPr/>
        <a:lstStyle/>
        <a:p>
          <a:r>
            <a:rPr lang="en-US" dirty="0" smtClean="0"/>
            <a:t>Opportunities</a:t>
          </a:r>
          <a:endParaRPr lang="en-US" dirty="0"/>
        </a:p>
      </dgm:t>
    </dgm:pt>
    <dgm:pt modelId="{EE236977-7019-E444-BB0C-D69F54D6CFDB}" type="parTrans" cxnId="{F083258F-D55B-1746-828D-55BAE48C9B15}">
      <dgm:prSet/>
      <dgm:spPr/>
      <dgm:t>
        <a:bodyPr/>
        <a:lstStyle/>
        <a:p>
          <a:endParaRPr lang="en-US"/>
        </a:p>
      </dgm:t>
    </dgm:pt>
    <dgm:pt modelId="{7215460E-27D1-7741-9854-0CF96D5979FE}" type="sibTrans" cxnId="{F083258F-D55B-1746-828D-55BAE48C9B15}">
      <dgm:prSet/>
      <dgm:spPr/>
      <dgm:t>
        <a:bodyPr/>
        <a:lstStyle/>
        <a:p>
          <a:endParaRPr lang="en-US"/>
        </a:p>
      </dgm:t>
    </dgm:pt>
    <dgm:pt modelId="{547354ED-1886-8E49-8615-F0A5210908C5}">
      <dgm:prSet phldrT="[Text]"/>
      <dgm:spPr/>
      <dgm:t>
        <a:bodyPr/>
        <a:lstStyle/>
        <a:p>
          <a:r>
            <a:rPr lang="en-US" dirty="0" smtClean="0"/>
            <a:t>Refocus of S&amp;S imagine</a:t>
          </a:r>
          <a:endParaRPr lang="en-US" dirty="0"/>
        </a:p>
      </dgm:t>
    </dgm:pt>
    <dgm:pt modelId="{5E9281B2-C81E-4D41-A027-7F7C2E9C345A}" type="parTrans" cxnId="{B6B782B1-C45C-EE45-B409-CA85A4127DC4}">
      <dgm:prSet/>
      <dgm:spPr/>
      <dgm:t>
        <a:bodyPr/>
        <a:lstStyle/>
        <a:p>
          <a:endParaRPr lang="en-US"/>
        </a:p>
      </dgm:t>
    </dgm:pt>
    <dgm:pt modelId="{77952F9E-1136-F942-AA39-0F7516B927EB}" type="sibTrans" cxnId="{B6B782B1-C45C-EE45-B409-CA85A4127DC4}">
      <dgm:prSet/>
      <dgm:spPr/>
      <dgm:t>
        <a:bodyPr/>
        <a:lstStyle/>
        <a:p>
          <a:endParaRPr lang="en-US"/>
        </a:p>
      </dgm:t>
    </dgm:pt>
    <dgm:pt modelId="{1616095F-2EBF-C44C-982F-19191CA61AB4}">
      <dgm:prSet phldrT="[Text]" phldr="1"/>
      <dgm:spPr/>
      <dgm:t>
        <a:bodyPr/>
        <a:lstStyle/>
        <a:p>
          <a:endParaRPr lang="en-US"/>
        </a:p>
      </dgm:t>
    </dgm:pt>
    <dgm:pt modelId="{4C16FC56-EEB8-9940-9CF2-4B744BFF6D19}" type="parTrans" cxnId="{1CBFB38C-5597-5D41-9464-48A34A10FE44}">
      <dgm:prSet/>
      <dgm:spPr/>
      <dgm:t>
        <a:bodyPr/>
        <a:lstStyle/>
        <a:p>
          <a:endParaRPr lang="en-US"/>
        </a:p>
      </dgm:t>
    </dgm:pt>
    <dgm:pt modelId="{26345E30-F92F-C845-ADC2-7DC39B7FB9F7}" type="sibTrans" cxnId="{1CBFB38C-5597-5D41-9464-48A34A10FE44}">
      <dgm:prSet/>
      <dgm:spPr/>
      <dgm:t>
        <a:bodyPr/>
        <a:lstStyle/>
        <a:p>
          <a:endParaRPr lang="en-US"/>
        </a:p>
      </dgm:t>
    </dgm:pt>
    <dgm:pt modelId="{C4CC9C68-81D5-3F4C-A826-D02EBC35C5E5}">
      <dgm:prSet phldrT="[Text]" phldr="1"/>
      <dgm:spPr/>
      <dgm:t>
        <a:bodyPr/>
        <a:lstStyle/>
        <a:p>
          <a:endParaRPr lang="en-US"/>
        </a:p>
      </dgm:t>
    </dgm:pt>
    <dgm:pt modelId="{7B5D5DF7-C4CA-1D4F-A7AC-994571CBB95E}" type="parTrans" cxnId="{A5296C3C-37A9-9A47-AEDC-6B3816B2A40D}">
      <dgm:prSet/>
      <dgm:spPr/>
      <dgm:t>
        <a:bodyPr/>
        <a:lstStyle/>
        <a:p>
          <a:endParaRPr lang="en-US"/>
        </a:p>
      </dgm:t>
    </dgm:pt>
    <dgm:pt modelId="{F1EC1CF9-4AB2-B842-98C5-D9CB381C1E6E}" type="sibTrans" cxnId="{A5296C3C-37A9-9A47-AEDC-6B3816B2A40D}">
      <dgm:prSet/>
      <dgm:spPr/>
      <dgm:t>
        <a:bodyPr/>
        <a:lstStyle/>
        <a:p>
          <a:endParaRPr lang="en-US"/>
        </a:p>
      </dgm:t>
    </dgm:pt>
    <dgm:pt modelId="{79E3E31D-71DF-EF47-B657-1C3C1DEE0006}">
      <dgm:prSet phldrT="[Text]"/>
      <dgm:spPr/>
      <dgm:t>
        <a:bodyPr/>
        <a:lstStyle/>
        <a:p>
          <a:r>
            <a:rPr lang="en-US" dirty="0" smtClean="0"/>
            <a:t>Weaknesses</a:t>
          </a:r>
          <a:endParaRPr lang="en-US" dirty="0"/>
        </a:p>
      </dgm:t>
    </dgm:pt>
    <dgm:pt modelId="{EA7E9463-8079-8C42-82F1-AAAA15281F00}" type="parTrans" cxnId="{80D045AF-E44E-924B-9ED4-50441C0F715C}">
      <dgm:prSet/>
      <dgm:spPr/>
      <dgm:t>
        <a:bodyPr/>
        <a:lstStyle/>
        <a:p>
          <a:endParaRPr lang="en-US"/>
        </a:p>
      </dgm:t>
    </dgm:pt>
    <dgm:pt modelId="{5DB0884B-5502-3348-8481-F559779D2BDD}" type="sibTrans" cxnId="{80D045AF-E44E-924B-9ED4-50441C0F715C}">
      <dgm:prSet/>
      <dgm:spPr/>
      <dgm:t>
        <a:bodyPr/>
        <a:lstStyle/>
        <a:p>
          <a:endParaRPr lang="en-US"/>
        </a:p>
      </dgm:t>
    </dgm:pt>
    <dgm:pt modelId="{2136DCC2-E544-5247-B20A-ADB1499D029B}">
      <dgm:prSet phldrT="[Text]"/>
      <dgm:spPr/>
      <dgm:t>
        <a:bodyPr/>
        <a:lstStyle/>
        <a:p>
          <a:endParaRPr lang="en-US" dirty="0"/>
        </a:p>
      </dgm:t>
    </dgm:pt>
    <dgm:pt modelId="{F0337710-B994-E24C-A201-B0BFD3CE4621}" type="parTrans" cxnId="{A59EF9F3-111C-3245-93BA-583E0680AC44}">
      <dgm:prSet/>
      <dgm:spPr/>
      <dgm:t>
        <a:bodyPr/>
        <a:lstStyle/>
        <a:p>
          <a:endParaRPr lang="en-US"/>
        </a:p>
      </dgm:t>
    </dgm:pt>
    <dgm:pt modelId="{229C2183-C474-174C-9869-5428FD786C8C}" type="sibTrans" cxnId="{A59EF9F3-111C-3245-93BA-583E0680AC44}">
      <dgm:prSet/>
      <dgm:spPr/>
      <dgm:t>
        <a:bodyPr/>
        <a:lstStyle/>
        <a:p>
          <a:endParaRPr lang="en-US"/>
        </a:p>
      </dgm:t>
    </dgm:pt>
    <dgm:pt modelId="{87EC5497-345B-E94A-88A8-DCF52F391D72}">
      <dgm:prSet phldrT="[Text]"/>
      <dgm:spPr/>
      <dgm:t>
        <a:bodyPr/>
        <a:lstStyle/>
        <a:p>
          <a:r>
            <a:rPr lang="en-US" dirty="0" err="1" smtClean="0"/>
            <a:t>Omnichannel</a:t>
          </a:r>
          <a:r>
            <a:rPr lang="en-US" dirty="0" smtClean="0"/>
            <a:t> improvements</a:t>
          </a:r>
          <a:endParaRPr lang="en-US" dirty="0"/>
        </a:p>
      </dgm:t>
    </dgm:pt>
    <dgm:pt modelId="{1C7EDB27-3C2C-5F44-9F92-EC9B823113AB}" type="parTrans" cxnId="{1699C767-AD80-134A-9227-D9BF91CAAEFA}">
      <dgm:prSet/>
      <dgm:spPr/>
      <dgm:t>
        <a:bodyPr/>
        <a:lstStyle/>
        <a:p>
          <a:endParaRPr lang="en-US"/>
        </a:p>
      </dgm:t>
    </dgm:pt>
    <dgm:pt modelId="{AA1A6347-DDC1-6149-BD5D-A56D3EE55120}" type="sibTrans" cxnId="{1699C767-AD80-134A-9227-D9BF91CAAEFA}">
      <dgm:prSet/>
      <dgm:spPr/>
      <dgm:t>
        <a:bodyPr/>
        <a:lstStyle/>
        <a:p>
          <a:endParaRPr lang="en-US"/>
        </a:p>
      </dgm:t>
    </dgm:pt>
    <dgm:pt modelId="{FBF8EAB5-82C0-AF4B-B2A8-7C89A24E7CEE}">
      <dgm:prSet phldrT="[Text]"/>
      <dgm:spPr/>
      <dgm:t>
        <a:bodyPr/>
        <a:lstStyle/>
        <a:p>
          <a:endParaRPr lang="en-US" dirty="0"/>
        </a:p>
      </dgm:t>
    </dgm:pt>
    <dgm:pt modelId="{66047A5A-6C63-D340-A890-E4DEBCF7A3D2}" type="parTrans" cxnId="{94D05D85-FAA9-9045-BE70-1256A6FAB932}">
      <dgm:prSet/>
      <dgm:spPr/>
      <dgm:t>
        <a:bodyPr/>
        <a:lstStyle/>
        <a:p>
          <a:endParaRPr lang="en-US"/>
        </a:p>
      </dgm:t>
    </dgm:pt>
    <dgm:pt modelId="{E186884D-2C8F-8B48-9D9B-5FB13194FE4F}" type="sibTrans" cxnId="{94D05D85-FAA9-9045-BE70-1256A6FAB932}">
      <dgm:prSet/>
      <dgm:spPr/>
      <dgm:t>
        <a:bodyPr/>
        <a:lstStyle/>
        <a:p>
          <a:endParaRPr lang="en-US"/>
        </a:p>
      </dgm:t>
    </dgm:pt>
    <dgm:pt modelId="{92F17BBC-FFAE-AE42-B70C-CCBD66B5E91E}" type="pres">
      <dgm:prSet presAssocID="{E3E31768-5F9D-A548-8CDC-210BAC90E157}" presName="cycleMatrixDiagram" presStyleCnt="0">
        <dgm:presLayoutVars>
          <dgm:chMax val="1"/>
          <dgm:dir/>
          <dgm:animLvl val="lvl"/>
          <dgm:resizeHandles val="exact"/>
        </dgm:presLayoutVars>
      </dgm:prSet>
      <dgm:spPr/>
    </dgm:pt>
    <dgm:pt modelId="{E4829EDD-A085-B648-8B57-199609E8DE14}" type="pres">
      <dgm:prSet presAssocID="{E3E31768-5F9D-A548-8CDC-210BAC90E157}" presName="children" presStyleCnt="0"/>
      <dgm:spPr/>
    </dgm:pt>
    <dgm:pt modelId="{A8EEF11A-AB0C-1A42-A6D0-5655ADD3AE20}" type="pres">
      <dgm:prSet presAssocID="{E3E31768-5F9D-A548-8CDC-210BAC90E157}" presName="child1group" presStyleCnt="0"/>
      <dgm:spPr/>
    </dgm:pt>
    <dgm:pt modelId="{7E61169D-016B-1747-ACBE-A27A4798D2D2}" type="pres">
      <dgm:prSet presAssocID="{E3E31768-5F9D-A548-8CDC-210BAC90E157}" presName="child1" presStyleLbl="bgAcc1" presStyleIdx="0" presStyleCnt="4" custLinFactNeighborX="-52460"/>
      <dgm:spPr/>
    </dgm:pt>
    <dgm:pt modelId="{E0EE1392-C497-F341-9C61-9E02A26D2DC4}" type="pres">
      <dgm:prSet presAssocID="{E3E31768-5F9D-A548-8CDC-210BAC90E157}" presName="child1Text" presStyleLbl="bgAcc1" presStyleIdx="0" presStyleCnt="4">
        <dgm:presLayoutVars>
          <dgm:bulletEnabled val="1"/>
        </dgm:presLayoutVars>
      </dgm:prSet>
      <dgm:spPr/>
    </dgm:pt>
    <dgm:pt modelId="{6501D955-8F68-AD49-A01A-D0339A152846}" type="pres">
      <dgm:prSet presAssocID="{E3E31768-5F9D-A548-8CDC-210BAC90E157}" presName="child2group" presStyleCnt="0"/>
      <dgm:spPr/>
    </dgm:pt>
    <dgm:pt modelId="{FF1D689B-DB26-E94C-8A18-44A3E35F9E8F}" type="pres">
      <dgm:prSet presAssocID="{E3E31768-5F9D-A548-8CDC-210BAC90E157}" presName="child2" presStyleLbl="bgAcc1" presStyleIdx="1" presStyleCnt="4" custLinFactNeighborX="52460"/>
      <dgm:spPr/>
      <dgm:t>
        <a:bodyPr/>
        <a:lstStyle/>
        <a:p>
          <a:endParaRPr lang="en-US"/>
        </a:p>
      </dgm:t>
    </dgm:pt>
    <dgm:pt modelId="{F8BB88E1-786E-0D44-ABD4-F1148CA0612C}" type="pres">
      <dgm:prSet presAssocID="{E3E31768-5F9D-A548-8CDC-210BAC90E157}" presName="child2Text" presStyleLbl="bgAcc1" presStyleIdx="1" presStyleCnt="4">
        <dgm:presLayoutVars>
          <dgm:bulletEnabled val="1"/>
        </dgm:presLayoutVars>
      </dgm:prSet>
      <dgm:spPr/>
      <dgm:t>
        <a:bodyPr/>
        <a:lstStyle/>
        <a:p>
          <a:endParaRPr lang="en-US"/>
        </a:p>
      </dgm:t>
    </dgm:pt>
    <dgm:pt modelId="{46AFBD17-F9F5-2E44-8E19-12EE73E84E5B}" type="pres">
      <dgm:prSet presAssocID="{E3E31768-5F9D-A548-8CDC-210BAC90E157}" presName="child3group" presStyleCnt="0"/>
      <dgm:spPr/>
    </dgm:pt>
    <dgm:pt modelId="{0341F036-A1FB-5F43-B2FE-B577D8DA13BB}" type="pres">
      <dgm:prSet presAssocID="{E3E31768-5F9D-A548-8CDC-210BAC90E157}" presName="child3" presStyleLbl="bgAcc1" presStyleIdx="2" presStyleCnt="4" custLinFactNeighborX="52460" custLinFactNeighborY="0"/>
      <dgm:spPr/>
      <dgm:t>
        <a:bodyPr/>
        <a:lstStyle/>
        <a:p>
          <a:endParaRPr lang="en-US"/>
        </a:p>
      </dgm:t>
    </dgm:pt>
    <dgm:pt modelId="{EE96E9DD-8BD2-CB41-B026-651F6C58DCB4}" type="pres">
      <dgm:prSet presAssocID="{E3E31768-5F9D-A548-8CDC-210BAC90E157}" presName="child3Text" presStyleLbl="bgAcc1" presStyleIdx="2" presStyleCnt="4">
        <dgm:presLayoutVars>
          <dgm:bulletEnabled val="1"/>
        </dgm:presLayoutVars>
      </dgm:prSet>
      <dgm:spPr/>
      <dgm:t>
        <a:bodyPr/>
        <a:lstStyle/>
        <a:p>
          <a:endParaRPr lang="en-US"/>
        </a:p>
      </dgm:t>
    </dgm:pt>
    <dgm:pt modelId="{7D773805-2EC0-C647-9506-A9DCF984D997}" type="pres">
      <dgm:prSet presAssocID="{E3E31768-5F9D-A548-8CDC-210BAC90E157}" presName="child4group" presStyleCnt="0"/>
      <dgm:spPr/>
    </dgm:pt>
    <dgm:pt modelId="{0EBE1798-646A-9845-B5FE-2D710805108E}" type="pres">
      <dgm:prSet presAssocID="{E3E31768-5F9D-A548-8CDC-210BAC90E157}" presName="child4" presStyleLbl="bgAcc1" presStyleIdx="3" presStyleCnt="4" custLinFactNeighborX="-52460" custLinFactNeighborY="0"/>
      <dgm:spPr/>
      <dgm:t>
        <a:bodyPr/>
        <a:lstStyle/>
        <a:p>
          <a:endParaRPr lang="en-US"/>
        </a:p>
      </dgm:t>
    </dgm:pt>
    <dgm:pt modelId="{0DA5E610-80B1-3148-9446-559F40921B4E}" type="pres">
      <dgm:prSet presAssocID="{E3E31768-5F9D-A548-8CDC-210BAC90E157}" presName="child4Text" presStyleLbl="bgAcc1" presStyleIdx="3" presStyleCnt="4">
        <dgm:presLayoutVars>
          <dgm:bulletEnabled val="1"/>
        </dgm:presLayoutVars>
      </dgm:prSet>
      <dgm:spPr/>
      <dgm:t>
        <a:bodyPr/>
        <a:lstStyle/>
        <a:p>
          <a:endParaRPr lang="en-US"/>
        </a:p>
      </dgm:t>
    </dgm:pt>
    <dgm:pt modelId="{3F948A15-4BD6-3442-996C-16478435B18B}" type="pres">
      <dgm:prSet presAssocID="{E3E31768-5F9D-A548-8CDC-210BAC90E157}" presName="childPlaceholder" presStyleCnt="0"/>
      <dgm:spPr/>
    </dgm:pt>
    <dgm:pt modelId="{1F2F7A84-B8DE-F144-9D54-2FBB83AC7447}" type="pres">
      <dgm:prSet presAssocID="{E3E31768-5F9D-A548-8CDC-210BAC90E157}" presName="circle" presStyleCnt="0"/>
      <dgm:spPr/>
    </dgm:pt>
    <dgm:pt modelId="{ED8FD4C4-FB01-B244-B02D-598089617C08}" type="pres">
      <dgm:prSet presAssocID="{E3E31768-5F9D-A548-8CDC-210BAC90E157}" presName="quadrant1" presStyleLbl="node1" presStyleIdx="0" presStyleCnt="4">
        <dgm:presLayoutVars>
          <dgm:chMax val="1"/>
          <dgm:bulletEnabled val="1"/>
        </dgm:presLayoutVars>
      </dgm:prSet>
      <dgm:spPr/>
      <dgm:t>
        <a:bodyPr/>
        <a:lstStyle/>
        <a:p>
          <a:endParaRPr lang="en-US"/>
        </a:p>
      </dgm:t>
    </dgm:pt>
    <dgm:pt modelId="{0A2740B1-A858-2F43-A6DE-A2943709F1D7}" type="pres">
      <dgm:prSet presAssocID="{E3E31768-5F9D-A548-8CDC-210BAC90E157}" presName="quadrant2" presStyleLbl="node1" presStyleIdx="1" presStyleCnt="4">
        <dgm:presLayoutVars>
          <dgm:chMax val="1"/>
          <dgm:bulletEnabled val="1"/>
        </dgm:presLayoutVars>
      </dgm:prSet>
      <dgm:spPr/>
      <dgm:t>
        <a:bodyPr/>
        <a:lstStyle/>
        <a:p>
          <a:endParaRPr lang="en-US"/>
        </a:p>
      </dgm:t>
    </dgm:pt>
    <dgm:pt modelId="{F8B23E78-35D7-A542-9FEE-93FDDDFBF911}" type="pres">
      <dgm:prSet presAssocID="{E3E31768-5F9D-A548-8CDC-210BAC90E157}" presName="quadrant3" presStyleLbl="node1" presStyleIdx="2" presStyleCnt="4">
        <dgm:presLayoutVars>
          <dgm:chMax val="1"/>
          <dgm:bulletEnabled val="1"/>
        </dgm:presLayoutVars>
      </dgm:prSet>
      <dgm:spPr/>
      <dgm:t>
        <a:bodyPr/>
        <a:lstStyle/>
        <a:p>
          <a:endParaRPr lang="en-US"/>
        </a:p>
      </dgm:t>
    </dgm:pt>
    <dgm:pt modelId="{C1864884-DB44-5142-9FB8-7D5DB0B7841F}" type="pres">
      <dgm:prSet presAssocID="{E3E31768-5F9D-A548-8CDC-210BAC90E157}" presName="quadrant4" presStyleLbl="node1" presStyleIdx="3" presStyleCnt="4">
        <dgm:presLayoutVars>
          <dgm:chMax val="1"/>
          <dgm:bulletEnabled val="1"/>
        </dgm:presLayoutVars>
      </dgm:prSet>
      <dgm:spPr/>
    </dgm:pt>
    <dgm:pt modelId="{5B677DD9-F889-BE45-AACF-D85FC4A64B1A}" type="pres">
      <dgm:prSet presAssocID="{E3E31768-5F9D-A548-8CDC-210BAC90E157}" presName="quadrantPlaceholder" presStyleCnt="0"/>
      <dgm:spPr/>
    </dgm:pt>
    <dgm:pt modelId="{132BFEDF-9A82-2A4A-BCBA-0EE46C7C48D2}" type="pres">
      <dgm:prSet presAssocID="{E3E31768-5F9D-A548-8CDC-210BAC90E157}" presName="center1" presStyleLbl="fgShp" presStyleIdx="0" presStyleCnt="2"/>
      <dgm:spPr/>
    </dgm:pt>
    <dgm:pt modelId="{4BD5A305-DC36-924B-BD65-BC53236E20F9}" type="pres">
      <dgm:prSet presAssocID="{E3E31768-5F9D-A548-8CDC-210BAC90E157}" presName="center2" presStyleLbl="fgShp" presStyleIdx="1" presStyleCnt="2"/>
      <dgm:spPr/>
    </dgm:pt>
  </dgm:ptLst>
  <dgm:cxnLst>
    <dgm:cxn modelId="{50A079E0-5726-F847-96EF-9CB9B83E9862}" type="presOf" srcId="{57BEF3A5-2544-6C40-8F38-690B076F8756}" destId="{0341F036-A1FB-5F43-B2FE-B577D8DA13BB}" srcOrd="0" destOrd="0" presId="urn:microsoft.com/office/officeart/2005/8/layout/cycle4"/>
    <dgm:cxn modelId="{57B70DC5-AB16-5249-A175-7B47BF07C842}" type="presOf" srcId="{FBF8EAB5-82C0-AF4B-B2A8-7C89A24E7CEE}" destId="{0EBE1798-646A-9845-B5FE-2D710805108E}" srcOrd="0" destOrd="2" presId="urn:microsoft.com/office/officeart/2005/8/layout/cycle4"/>
    <dgm:cxn modelId="{BB4D7B54-BCD0-464F-BD3F-9C452AE86153}" srcId="{79E3E31D-71DF-EF47-B657-1C3C1DEE0006}" destId="{243C7A82-D3E9-9541-A150-53D314B5EFD7}" srcOrd="0" destOrd="0" parTransId="{F0E85905-30AE-5549-A070-4224778E9617}" sibTransId="{7112F2B9-BE05-0C4A-B13F-84E96DB541CF}"/>
    <dgm:cxn modelId="{330F7ECC-E94B-954D-9EDF-838C357FFAE2}" type="presOf" srcId="{2136DCC2-E544-5247-B20A-ADB1499D029B}" destId="{7E61169D-016B-1747-ACBE-A27A4798D2D2}" srcOrd="0" destOrd="0" presId="urn:microsoft.com/office/officeart/2005/8/layout/cycle4"/>
    <dgm:cxn modelId="{E1135A14-D3D5-4E46-8E23-453DD9531E30}" type="presOf" srcId="{87EC5497-345B-E94A-88A8-DCF52F391D72}" destId="{0EBE1798-646A-9845-B5FE-2D710805108E}" srcOrd="0" destOrd="1" presId="urn:microsoft.com/office/officeart/2005/8/layout/cycle4"/>
    <dgm:cxn modelId="{A2968FD9-CF38-C743-830C-526038AD5255}" type="presOf" srcId="{0E5FCD6D-83E1-3347-83CB-95723A6B41AC}" destId="{F8B23E78-35D7-A542-9FEE-93FDDDFBF911}" srcOrd="0" destOrd="0" presId="urn:microsoft.com/office/officeart/2005/8/layout/cycle4"/>
    <dgm:cxn modelId="{C167620E-DFBD-EF4F-BF53-5F963662E386}" srcId="{0E5FCD6D-83E1-3347-83CB-95723A6B41AC}" destId="{57BEF3A5-2544-6C40-8F38-690B076F8756}" srcOrd="0" destOrd="0" parTransId="{CE473D33-DE74-0040-BCA2-BA2BD59E4EF6}" sibTransId="{6E7DD97E-6883-084D-AA0C-DAA0673E1A66}"/>
    <dgm:cxn modelId="{494EEB1C-FC01-F346-A292-3C7741A71C0C}" srcId="{E3E31768-5F9D-A548-8CDC-210BAC90E157}" destId="{0E5FCD6D-83E1-3347-83CB-95723A6B41AC}" srcOrd="2" destOrd="0" parTransId="{C39A81F0-4C8D-D842-91E0-2288AEF5FE39}" sibTransId="{53E9906F-4B18-0D44-A52E-F2A78F65B04B}"/>
    <dgm:cxn modelId="{BDAEF51A-B146-FF4E-9C8F-319E0BD82E12}" srcId="{E3E31768-5F9D-A548-8CDC-210BAC90E157}" destId="{EE9ED082-11BF-434C-98C5-CDA006923511}" srcOrd="0" destOrd="0" parTransId="{C63C6BFC-FB8B-6948-910A-A289D2B16AAE}" sibTransId="{3380A9A8-B479-3343-B8F6-5E58C1525404}"/>
    <dgm:cxn modelId="{0C97A55B-F5FB-424C-BD6B-52A88F84D701}" type="presOf" srcId="{547354ED-1886-8E49-8615-F0A5210908C5}" destId="{0EBE1798-646A-9845-B5FE-2D710805108E}" srcOrd="0" destOrd="0" presId="urn:microsoft.com/office/officeart/2005/8/layout/cycle4"/>
    <dgm:cxn modelId="{7C37967E-2BA0-1740-BBDD-8858B880F094}" type="presOf" srcId="{547354ED-1886-8E49-8615-F0A5210908C5}" destId="{0DA5E610-80B1-3148-9446-559F40921B4E}" srcOrd="1" destOrd="0" presId="urn:microsoft.com/office/officeart/2005/8/layout/cycle4"/>
    <dgm:cxn modelId="{06F70524-2CCA-824E-9E2E-59BB400E8A48}" type="presOf" srcId="{FBF8EAB5-82C0-AF4B-B2A8-7C89A24E7CEE}" destId="{0DA5E610-80B1-3148-9446-559F40921B4E}" srcOrd="1" destOrd="2" presId="urn:microsoft.com/office/officeart/2005/8/layout/cycle4"/>
    <dgm:cxn modelId="{80D045AF-E44E-924B-9ED4-50441C0F715C}" srcId="{E3E31768-5F9D-A548-8CDC-210BAC90E157}" destId="{79E3E31D-71DF-EF47-B657-1C3C1DEE0006}" srcOrd="1" destOrd="0" parTransId="{EA7E9463-8079-8C42-82F1-AAAA15281F00}" sibTransId="{5DB0884B-5502-3348-8481-F559779D2BDD}"/>
    <dgm:cxn modelId="{BFD10F07-476C-A947-9AD4-59A7816DB68B}" type="presOf" srcId="{EE9ED082-11BF-434C-98C5-CDA006923511}" destId="{ED8FD4C4-FB01-B244-B02D-598089617C08}" srcOrd="0" destOrd="0" presId="urn:microsoft.com/office/officeart/2005/8/layout/cycle4"/>
    <dgm:cxn modelId="{F083258F-D55B-1746-828D-55BAE48C9B15}" srcId="{E3E31768-5F9D-A548-8CDC-210BAC90E157}" destId="{0986FA51-394B-6547-AE2A-DB463207EBCE}" srcOrd="3" destOrd="0" parTransId="{EE236977-7019-E444-BB0C-D69F54D6CFDB}" sibTransId="{7215460E-27D1-7741-9854-0CF96D5979FE}"/>
    <dgm:cxn modelId="{A5296C3C-37A9-9A47-AEDC-6B3816B2A40D}" srcId="{1616095F-2EBF-C44C-982F-19191CA61AB4}" destId="{C4CC9C68-81D5-3F4C-A826-D02EBC35C5E5}" srcOrd="0" destOrd="0" parTransId="{7B5D5DF7-C4CA-1D4F-A7AC-994571CBB95E}" sibTransId="{F1EC1CF9-4AB2-B842-98C5-D9CB381C1E6E}"/>
    <dgm:cxn modelId="{214A15B8-CA44-6543-B333-7974EFA1EB3C}" type="presOf" srcId="{243C7A82-D3E9-9541-A150-53D314B5EFD7}" destId="{F8BB88E1-786E-0D44-ABD4-F1148CA0612C}" srcOrd="1" destOrd="0" presId="urn:microsoft.com/office/officeart/2005/8/layout/cycle4"/>
    <dgm:cxn modelId="{277A97F2-EAD3-A649-9621-0D6CBB20D829}" type="presOf" srcId="{243C7A82-D3E9-9541-A150-53D314B5EFD7}" destId="{FF1D689B-DB26-E94C-8A18-44A3E35F9E8F}" srcOrd="0" destOrd="0" presId="urn:microsoft.com/office/officeart/2005/8/layout/cycle4"/>
    <dgm:cxn modelId="{1699C767-AD80-134A-9227-D9BF91CAAEFA}" srcId="{0986FA51-394B-6547-AE2A-DB463207EBCE}" destId="{87EC5497-345B-E94A-88A8-DCF52F391D72}" srcOrd="1" destOrd="0" parTransId="{1C7EDB27-3C2C-5F44-9F92-EC9B823113AB}" sibTransId="{AA1A6347-DDC1-6149-BD5D-A56D3EE55120}"/>
    <dgm:cxn modelId="{CB2EE0C4-6EFD-714E-8AF2-80164689996D}" type="presOf" srcId="{0986FA51-394B-6547-AE2A-DB463207EBCE}" destId="{C1864884-DB44-5142-9FB8-7D5DB0B7841F}" srcOrd="0" destOrd="0" presId="urn:microsoft.com/office/officeart/2005/8/layout/cycle4"/>
    <dgm:cxn modelId="{C790623C-4587-CE45-BEBD-C531357C0F7D}" type="presOf" srcId="{87EC5497-345B-E94A-88A8-DCF52F391D72}" destId="{0DA5E610-80B1-3148-9446-559F40921B4E}" srcOrd="1" destOrd="1" presId="urn:microsoft.com/office/officeart/2005/8/layout/cycle4"/>
    <dgm:cxn modelId="{1CBFB38C-5597-5D41-9464-48A34A10FE44}" srcId="{E3E31768-5F9D-A548-8CDC-210BAC90E157}" destId="{1616095F-2EBF-C44C-982F-19191CA61AB4}" srcOrd="4" destOrd="0" parTransId="{4C16FC56-EEB8-9940-9CF2-4B744BFF6D19}" sibTransId="{26345E30-F92F-C845-ADC2-7DC39B7FB9F7}"/>
    <dgm:cxn modelId="{A59EF9F3-111C-3245-93BA-583E0680AC44}" srcId="{EE9ED082-11BF-434C-98C5-CDA006923511}" destId="{2136DCC2-E544-5247-B20A-ADB1499D029B}" srcOrd="0" destOrd="0" parTransId="{F0337710-B994-E24C-A201-B0BFD3CE4621}" sibTransId="{229C2183-C474-174C-9869-5428FD786C8C}"/>
    <dgm:cxn modelId="{7E6B7EA2-BCD6-C748-BF44-03A9F06B9347}" type="presOf" srcId="{79E3E31D-71DF-EF47-B657-1C3C1DEE0006}" destId="{0A2740B1-A858-2F43-A6DE-A2943709F1D7}" srcOrd="0" destOrd="0" presId="urn:microsoft.com/office/officeart/2005/8/layout/cycle4"/>
    <dgm:cxn modelId="{4FE92313-22D9-494B-9DA3-F14CD7D82F40}" type="presOf" srcId="{57BEF3A5-2544-6C40-8F38-690B076F8756}" destId="{EE96E9DD-8BD2-CB41-B026-651F6C58DCB4}" srcOrd="1" destOrd="0" presId="urn:microsoft.com/office/officeart/2005/8/layout/cycle4"/>
    <dgm:cxn modelId="{B6B782B1-C45C-EE45-B409-CA85A4127DC4}" srcId="{0986FA51-394B-6547-AE2A-DB463207EBCE}" destId="{547354ED-1886-8E49-8615-F0A5210908C5}" srcOrd="0" destOrd="0" parTransId="{5E9281B2-C81E-4D41-A027-7F7C2E9C345A}" sibTransId="{77952F9E-1136-F942-AA39-0F7516B927EB}"/>
    <dgm:cxn modelId="{94D05D85-FAA9-9045-BE70-1256A6FAB932}" srcId="{0986FA51-394B-6547-AE2A-DB463207EBCE}" destId="{FBF8EAB5-82C0-AF4B-B2A8-7C89A24E7CEE}" srcOrd="2" destOrd="0" parTransId="{66047A5A-6C63-D340-A890-E4DEBCF7A3D2}" sibTransId="{E186884D-2C8F-8B48-9D9B-5FB13194FE4F}"/>
    <dgm:cxn modelId="{3FF0AD29-7BDE-3A44-BD1C-249D1FC1156E}" type="presOf" srcId="{E3E31768-5F9D-A548-8CDC-210BAC90E157}" destId="{92F17BBC-FFAE-AE42-B70C-CCBD66B5E91E}" srcOrd="0" destOrd="0" presId="urn:microsoft.com/office/officeart/2005/8/layout/cycle4"/>
    <dgm:cxn modelId="{6C708B52-1194-754C-BC39-5FC3C0880B28}" type="presOf" srcId="{2136DCC2-E544-5247-B20A-ADB1499D029B}" destId="{E0EE1392-C497-F341-9C61-9E02A26D2DC4}" srcOrd="1" destOrd="0" presId="urn:microsoft.com/office/officeart/2005/8/layout/cycle4"/>
    <dgm:cxn modelId="{11508CA7-6449-5140-86EE-2627E567F7E9}" type="presParOf" srcId="{92F17BBC-FFAE-AE42-B70C-CCBD66B5E91E}" destId="{E4829EDD-A085-B648-8B57-199609E8DE14}" srcOrd="0" destOrd="0" presId="urn:microsoft.com/office/officeart/2005/8/layout/cycle4"/>
    <dgm:cxn modelId="{6CE51D11-2A49-214D-9352-2CC3920BDB41}" type="presParOf" srcId="{E4829EDD-A085-B648-8B57-199609E8DE14}" destId="{A8EEF11A-AB0C-1A42-A6D0-5655ADD3AE20}" srcOrd="0" destOrd="0" presId="urn:microsoft.com/office/officeart/2005/8/layout/cycle4"/>
    <dgm:cxn modelId="{CADF425B-B7D1-5D4A-83A4-60CC559B5A42}" type="presParOf" srcId="{A8EEF11A-AB0C-1A42-A6D0-5655ADD3AE20}" destId="{7E61169D-016B-1747-ACBE-A27A4798D2D2}" srcOrd="0" destOrd="0" presId="urn:microsoft.com/office/officeart/2005/8/layout/cycle4"/>
    <dgm:cxn modelId="{60F6D130-B278-984F-AEB8-952F753D6BA3}" type="presParOf" srcId="{A8EEF11A-AB0C-1A42-A6D0-5655ADD3AE20}" destId="{E0EE1392-C497-F341-9C61-9E02A26D2DC4}" srcOrd="1" destOrd="0" presId="urn:microsoft.com/office/officeart/2005/8/layout/cycle4"/>
    <dgm:cxn modelId="{DE05C3F9-E8B3-C648-BFA4-64F64E5AE8BB}" type="presParOf" srcId="{E4829EDD-A085-B648-8B57-199609E8DE14}" destId="{6501D955-8F68-AD49-A01A-D0339A152846}" srcOrd="1" destOrd="0" presId="urn:microsoft.com/office/officeart/2005/8/layout/cycle4"/>
    <dgm:cxn modelId="{F8BBDC38-158B-1944-A653-99C3B8597733}" type="presParOf" srcId="{6501D955-8F68-AD49-A01A-D0339A152846}" destId="{FF1D689B-DB26-E94C-8A18-44A3E35F9E8F}" srcOrd="0" destOrd="0" presId="urn:microsoft.com/office/officeart/2005/8/layout/cycle4"/>
    <dgm:cxn modelId="{28DF6CAB-521A-3F45-82D9-DD17886CDF7A}" type="presParOf" srcId="{6501D955-8F68-AD49-A01A-D0339A152846}" destId="{F8BB88E1-786E-0D44-ABD4-F1148CA0612C}" srcOrd="1" destOrd="0" presId="urn:microsoft.com/office/officeart/2005/8/layout/cycle4"/>
    <dgm:cxn modelId="{5C951C49-0372-1241-BFF9-138AF1ED8237}" type="presParOf" srcId="{E4829EDD-A085-B648-8B57-199609E8DE14}" destId="{46AFBD17-F9F5-2E44-8E19-12EE73E84E5B}" srcOrd="2" destOrd="0" presId="urn:microsoft.com/office/officeart/2005/8/layout/cycle4"/>
    <dgm:cxn modelId="{93F4FBA4-407E-5B4B-8F92-12E9C52E8C82}" type="presParOf" srcId="{46AFBD17-F9F5-2E44-8E19-12EE73E84E5B}" destId="{0341F036-A1FB-5F43-B2FE-B577D8DA13BB}" srcOrd="0" destOrd="0" presId="urn:microsoft.com/office/officeart/2005/8/layout/cycle4"/>
    <dgm:cxn modelId="{3494D59F-FF2C-0644-B6E0-B6D1285F79DE}" type="presParOf" srcId="{46AFBD17-F9F5-2E44-8E19-12EE73E84E5B}" destId="{EE96E9DD-8BD2-CB41-B026-651F6C58DCB4}" srcOrd="1" destOrd="0" presId="urn:microsoft.com/office/officeart/2005/8/layout/cycle4"/>
    <dgm:cxn modelId="{13D402B7-5F2B-ED43-B57A-6D5C1644D15B}" type="presParOf" srcId="{E4829EDD-A085-B648-8B57-199609E8DE14}" destId="{7D773805-2EC0-C647-9506-A9DCF984D997}" srcOrd="3" destOrd="0" presId="urn:microsoft.com/office/officeart/2005/8/layout/cycle4"/>
    <dgm:cxn modelId="{78E4ED3F-76A8-C34C-9EDF-18EB7923BFE7}" type="presParOf" srcId="{7D773805-2EC0-C647-9506-A9DCF984D997}" destId="{0EBE1798-646A-9845-B5FE-2D710805108E}" srcOrd="0" destOrd="0" presId="urn:microsoft.com/office/officeart/2005/8/layout/cycle4"/>
    <dgm:cxn modelId="{8704183F-EF2D-0740-ADAE-843CF52A22B3}" type="presParOf" srcId="{7D773805-2EC0-C647-9506-A9DCF984D997}" destId="{0DA5E610-80B1-3148-9446-559F40921B4E}" srcOrd="1" destOrd="0" presId="urn:microsoft.com/office/officeart/2005/8/layout/cycle4"/>
    <dgm:cxn modelId="{57C11EEC-9625-0F49-B8DE-152E01AA1C59}" type="presParOf" srcId="{E4829EDD-A085-B648-8B57-199609E8DE14}" destId="{3F948A15-4BD6-3442-996C-16478435B18B}" srcOrd="4" destOrd="0" presId="urn:microsoft.com/office/officeart/2005/8/layout/cycle4"/>
    <dgm:cxn modelId="{2017C186-E6CD-A642-B9BC-D9DCABA56500}" type="presParOf" srcId="{92F17BBC-FFAE-AE42-B70C-CCBD66B5E91E}" destId="{1F2F7A84-B8DE-F144-9D54-2FBB83AC7447}" srcOrd="1" destOrd="0" presId="urn:microsoft.com/office/officeart/2005/8/layout/cycle4"/>
    <dgm:cxn modelId="{9F967A27-0786-E249-ABF6-55A681EC8FB3}" type="presParOf" srcId="{1F2F7A84-B8DE-F144-9D54-2FBB83AC7447}" destId="{ED8FD4C4-FB01-B244-B02D-598089617C08}" srcOrd="0" destOrd="0" presId="urn:microsoft.com/office/officeart/2005/8/layout/cycle4"/>
    <dgm:cxn modelId="{E824E1F9-04C9-1547-9B4A-2FEC4673E2D1}" type="presParOf" srcId="{1F2F7A84-B8DE-F144-9D54-2FBB83AC7447}" destId="{0A2740B1-A858-2F43-A6DE-A2943709F1D7}" srcOrd="1" destOrd="0" presId="urn:microsoft.com/office/officeart/2005/8/layout/cycle4"/>
    <dgm:cxn modelId="{AB2898E6-CCE2-0943-BF8B-45A51C659264}" type="presParOf" srcId="{1F2F7A84-B8DE-F144-9D54-2FBB83AC7447}" destId="{F8B23E78-35D7-A542-9FEE-93FDDDFBF911}" srcOrd="2" destOrd="0" presId="urn:microsoft.com/office/officeart/2005/8/layout/cycle4"/>
    <dgm:cxn modelId="{7ECC4FE1-C3F0-5948-BF87-23FDB3D275C7}" type="presParOf" srcId="{1F2F7A84-B8DE-F144-9D54-2FBB83AC7447}" destId="{C1864884-DB44-5142-9FB8-7D5DB0B7841F}" srcOrd="3" destOrd="0" presId="urn:microsoft.com/office/officeart/2005/8/layout/cycle4"/>
    <dgm:cxn modelId="{8F0D38B8-FF08-8143-8D2F-20D8C6020B9A}" type="presParOf" srcId="{1F2F7A84-B8DE-F144-9D54-2FBB83AC7447}" destId="{5B677DD9-F889-BE45-AACF-D85FC4A64B1A}" srcOrd="4" destOrd="0" presId="urn:microsoft.com/office/officeart/2005/8/layout/cycle4"/>
    <dgm:cxn modelId="{36F45F09-5E0A-8448-ABBD-6CAA45DD6158}" type="presParOf" srcId="{92F17BBC-FFAE-AE42-B70C-CCBD66B5E91E}" destId="{132BFEDF-9A82-2A4A-BCBA-0EE46C7C48D2}" srcOrd="2" destOrd="0" presId="urn:microsoft.com/office/officeart/2005/8/layout/cycle4"/>
    <dgm:cxn modelId="{E0807056-A559-994C-8100-1F330211F2AB}" type="presParOf" srcId="{92F17BBC-FFAE-AE42-B70C-CCBD66B5E91E}" destId="{4BD5A305-DC36-924B-BD65-BC53236E20F9}" srcOrd="3" destOrd="0" presId="urn:microsoft.com/office/officeart/2005/8/layout/cycle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341F036-A1FB-5F43-B2FE-B577D8DA13BB}">
      <dsp:nvSpPr>
        <dsp:cNvPr id="0" name=""/>
        <dsp:cNvSpPr/>
      </dsp:nvSpPr>
      <dsp:spPr>
        <a:xfrm>
          <a:off x="5460589" y="2922206"/>
          <a:ext cx="2122897" cy="13751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Shipping fee</a:t>
          </a:r>
          <a:endParaRPr lang="en-US" sz="1100" kern="1200" dirty="0"/>
        </a:p>
      </dsp:txBody>
      <dsp:txXfrm>
        <a:off x="6097458" y="3265995"/>
        <a:ext cx="1486028" cy="1031367"/>
      </dsp:txXfrm>
    </dsp:sp>
    <dsp:sp modelId="{0EBE1798-646A-9845-B5FE-2D710805108E}">
      <dsp:nvSpPr>
        <dsp:cNvPr id="0" name=""/>
        <dsp:cNvSpPr/>
      </dsp:nvSpPr>
      <dsp:spPr>
        <a:xfrm>
          <a:off x="0" y="2922206"/>
          <a:ext cx="2122897" cy="13751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Refocus of S&amp;S imagine</a:t>
          </a:r>
          <a:endParaRPr lang="en-US" sz="1100" kern="1200" dirty="0"/>
        </a:p>
        <a:p>
          <a:pPr marL="57150" lvl="1" indent="-57150" algn="l" defTabSz="488950">
            <a:lnSpc>
              <a:spcPct val="90000"/>
            </a:lnSpc>
            <a:spcBef>
              <a:spcPct val="0"/>
            </a:spcBef>
            <a:spcAft>
              <a:spcPct val="15000"/>
            </a:spcAft>
            <a:buChar char="••"/>
          </a:pPr>
          <a:r>
            <a:rPr lang="en-US" sz="1100" kern="1200" dirty="0" err="1" smtClean="0"/>
            <a:t>Omnichannel</a:t>
          </a:r>
          <a:r>
            <a:rPr lang="en-US" sz="1100" kern="1200" dirty="0" smtClean="0"/>
            <a:t> improvements</a:t>
          </a:r>
          <a:endParaRPr lang="en-US" sz="1100" kern="1200" dirty="0"/>
        </a:p>
        <a:p>
          <a:pPr marL="57150" lvl="1" indent="-57150" algn="l" defTabSz="488950">
            <a:lnSpc>
              <a:spcPct val="90000"/>
            </a:lnSpc>
            <a:spcBef>
              <a:spcPct val="0"/>
            </a:spcBef>
            <a:spcAft>
              <a:spcPct val="15000"/>
            </a:spcAft>
            <a:buChar char="••"/>
          </a:pPr>
          <a:endParaRPr lang="en-US" sz="1100" kern="1200" dirty="0"/>
        </a:p>
      </dsp:txBody>
      <dsp:txXfrm>
        <a:off x="0" y="3265995"/>
        <a:ext cx="1486028" cy="1031367"/>
      </dsp:txXfrm>
    </dsp:sp>
    <dsp:sp modelId="{FF1D689B-DB26-E94C-8A18-44A3E35F9E8F}">
      <dsp:nvSpPr>
        <dsp:cNvPr id="0" name=""/>
        <dsp:cNvSpPr/>
      </dsp:nvSpPr>
      <dsp:spPr>
        <a:xfrm>
          <a:off x="5460589" y="0"/>
          <a:ext cx="2122897" cy="13751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Project timeline </a:t>
          </a:r>
          <a:endParaRPr lang="en-US" sz="1100" kern="1200" dirty="0"/>
        </a:p>
      </dsp:txBody>
      <dsp:txXfrm>
        <a:off x="6097458" y="0"/>
        <a:ext cx="1486028" cy="1031367"/>
      </dsp:txXfrm>
    </dsp:sp>
    <dsp:sp modelId="{7E61169D-016B-1747-ACBE-A27A4798D2D2}">
      <dsp:nvSpPr>
        <dsp:cNvPr id="0" name=""/>
        <dsp:cNvSpPr/>
      </dsp:nvSpPr>
      <dsp:spPr>
        <a:xfrm>
          <a:off x="0" y="0"/>
          <a:ext cx="2122897" cy="13751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57150" algn="l" defTabSz="488950">
            <a:lnSpc>
              <a:spcPct val="90000"/>
            </a:lnSpc>
            <a:spcBef>
              <a:spcPct val="0"/>
            </a:spcBef>
            <a:spcAft>
              <a:spcPct val="15000"/>
            </a:spcAft>
            <a:buChar char="••"/>
          </a:pPr>
          <a:endParaRPr lang="en-US" sz="1100" kern="1200" dirty="0"/>
        </a:p>
      </dsp:txBody>
      <dsp:txXfrm>
        <a:off x="0" y="0"/>
        <a:ext cx="1486028" cy="1031367"/>
      </dsp:txXfrm>
    </dsp:sp>
    <dsp:sp modelId="{ED8FD4C4-FB01-B244-B02D-598089617C08}">
      <dsp:nvSpPr>
        <dsp:cNvPr id="0" name=""/>
        <dsp:cNvSpPr/>
      </dsp:nvSpPr>
      <dsp:spPr>
        <a:xfrm>
          <a:off x="1888011" y="244949"/>
          <a:ext cx="1860758" cy="1860758"/>
        </a:xfrm>
        <a:prstGeom prst="pieWedge">
          <a:avLst/>
        </a:prstGeom>
        <a:blipFill rotWithShape="0">
          <a:blip xmlns:r="http://schemas.openxmlformats.org/officeDocument/2006/relationships" r:embed="rId1">
            <a:duotone>
              <a:schemeClr val="accent1">
                <a:hueOff val="0"/>
                <a:satOff val="0"/>
                <a:lumOff val="0"/>
                <a:alphaOff val="0"/>
                <a:shade val="10000"/>
                <a:satMod val="135000"/>
              </a:schemeClr>
              <a:schemeClr val="accent1">
                <a:hueOff val="0"/>
                <a:satOff val="0"/>
                <a:lumOff val="0"/>
                <a:alphaOff val="0"/>
                <a:satMod val="150000"/>
                <a:lumMod val="110000"/>
              </a:schemeClr>
            </a:duotone>
          </a:blip>
          <a:stretch/>
        </a:blipFill>
        <a:ln>
          <a:noFill/>
        </a:ln>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Strengths</a:t>
          </a:r>
          <a:endParaRPr lang="en-US" sz="1400" kern="1200" dirty="0"/>
        </a:p>
      </dsp:txBody>
      <dsp:txXfrm>
        <a:off x="1888011" y="244949"/>
        <a:ext cx="1860758" cy="1860758"/>
      </dsp:txXfrm>
    </dsp:sp>
    <dsp:sp modelId="{0A2740B1-A858-2F43-A6DE-A2943709F1D7}">
      <dsp:nvSpPr>
        <dsp:cNvPr id="0" name=""/>
        <dsp:cNvSpPr/>
      </dsp:nvSpPr>
      <dsp:spPr>
        <a:xfrm rot="5400000">
          <a:off x="3834717" y="244949"/>
          <a:ext cx="1860758" cy="1860758"/>
        </a:xfrm>
        <a:prstGeom prst="pieWedge">
          <a:avLst/>
        </a:prstGeom>
        <a:blipFill rotWithShape="0">
          <a:blip xmlns:r="http://schemas.openxmlformats.org/officeDocument/2006/relationships" r:embed="rId1">
            <a:duotone>
              <a:schemeClr val="accent1">
                <a:hueOff val="0"/>
                <a:satOff val="0"/>
                <a:lumOff val="0"/>
                <a:alphaOff val="0"/>
                <a:shade val="10000"/>
                <a:satMod val="135000"/>
              </a:schemeClr>
              <a:schemeClr val="accent1">
                <a:hueOff val="0"/>
                <a:satOff val="0"/>
                <a:lumOff val="0"/>
                <a:alphaOff val="0"/>
                <a:satMod val="150000"/>
                <a:lumMod val="110000"/>
              </a:schemeClr>
            </a:duotone>
          </a:blip>
          <a:stretch/>
        </a:blipFill>
        <a:ln>
          <a:noFill/>
        </a:ln>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Weaknesses</a:t>
          </a:r>
          <a:endParaRPr lang="en-US" sz="1400" kern="1200" dirty="0"/>
        </a:p>
      </dsp:txBody>
      <dsp:txXfrm rot="5400000">
        <a:off x="3834717" y="244949"/>
        <a:ext cx="1860758" cy="1860758"/>
      </dsp:txXfrm>
    </dsp:sp>
    <dsp:sp modelId="{F8B23E78-35D7-A542-9FEE-93FDDDFBF911}">
      <dsp:nvSpPr>
        <dsp:cNvPr id="0" name=""/>
        <dsp:cNvSpPr/>
      </dsp:nvSpPr>
      <dsp:spPr>
        <a:xfrm rot="10800000">
          <a:off x="3834717" y="2191655"/>
          <a:ext cx="1860758" cy="1860758"/>
        </a:xfrm>
        <a:prstGeom prst="pieWedge">
          <a:avLst/>
        </a:prstGeom>
        <a:blipFill rotWithShape="0">
          <a:blip xmlns:r="http://schemas.openxmlformats.org/officeDocument/2006/relationships" r:embed="rId1">
            <a:duotone>
              <a:schemeClr val="accent1">
                <a:hueOff val="0"/>
                <a:satOff val="0"/>
                <a:lumOff val="0"/>
                <a:alphaOff val="0"/>
                <a:shade val="10000"/>
                <a:satMod val="135000"/>
              </a:schemeClr>
              <a:schemeClr val="accent1">
                <a:hueOff val="0"/>
                <a:satOff val="0"/>
                <a:lumOff val="0"/>
                <a:alphaOff val="0"/>
                <a:satMod val="150000"/>
                <a:lumMod val="110000"/>
              </a:schemeClr>
            </a:duotone>
          </a:blip>
          <a:stretch/>
        </a:blipFill>
        <a:ln>
          <a:noFill/>
        </a:ln>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Threats</a:t>
          </a:r>
          <a:endParaRPr lang="en-US" sz="1400" kern="1200" dirty="0"/>
        </a:p>
      </dsp:txBody>
      <dsp:txXfrm rot="10800000">
        <a:off x="3834717" y="2191655"/>
        <a:ext cx="1860758" cy="1860758"/>
      </dsp:txXfrm>
    </dsp:sp>
    <dsp:sp modelId="{C1864884-DB44-5142-9FB8-7D5DB0B7841F}">
      <dsp:nvSpPr>
        <dsp:cNvPr id="0" name=""/>
        <dsp:cNvSpPr/>
      </dsp:nvSpPr>
      <dsp:spPr>
        <a:xfrm rot="16200000">
          <a:off x="1888011" y="2191655"/>
          <a:ext cx="1860758" cy="1860758"/>
        </a:xfrm>
        <a:prstGeom prst="pieWedge">
          <a:avLst/>
        </a:prstGeom>
        <a:blipFill rotWithShape="0">
          <a:blip xmlns:r="http://schemas.openxmlformats.org/officeDocument/2006/relationships" r:embed="rId1">
            <a:duotone>
              <a:schemeClr val="accent1">
                <a:hueOff val="0"/>
                <a:satOff val="0"/>
                <a:lumOff val="0"/>
                <a:alphaOff val="0"/>
                <a:shade val="10000"/>
                <a:satMod val="135000"/>
              </a:schemeClr>
              <a:schemeClr val="accent1">
                <a:hueOff val="0"/>
                <a:satOff val="0"/>
                <a:lumOff val="0"/>
                <a:alphaOff val="0"/>
                <a:satMod val="150000"/>
                <a:lumMod val="110000"/>
              </a:schemeClr>
            </a:duotone>
          </a:blip>
          <a:stretch/>
        </a:blipFill>
        <a:ln>
          <a:noFill/>
        </a:ln>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Opportunities</a:t>
          </a:r>
          <a:endParaRPr lang="en-US" sz="1400" kern="1200" dirty="0"/>
        </a:p>
      </dsp:txBody>
      <dsp:txXfrm rot="16200000">
        <a:off x="1888011" y="2191655"/>
        <a:ext cx="1860758" cy="1860758"/>
      </dsp:txXfrm>
    </dsp:sp>
    <dsp:sp modelId="{132BFEDF-9A82-2A4A-BCBA-0EE46C7C48D2}">
      <dsp:nvSpPr>
        <dsp:cNvPr id="0" name=""/>
        <dsp:cNvSpPr/>
      </dsp:nvSpPr>
      <dsp:spPr>
        <a:xfrm>
          <a:off x="3470515" y="1761918"/>
          <a:ext cx="642455" cy="558657"/>
        </a:xfrm>
        <a:prstGeom prst="circularArrow">
          <a:avLst/>
        </a:prstGeom>
        <a:blipFill rotWithShape="0">
          <a:blip xmlns:r="http://schemas.openxmlformats.org/officeDocument/2006/relationships" r:embed="rId1">
            <a:duotone>
              <a:schemeClr val="accent1">
                <a:tint val="60000"/>
                <a:hueOff val="0"/>
                <a:satOff val="0"/>
                <a:lumOff val="0"/>
                <a:alphaOff val="0"/>
                <a:shade val="10000"/>
                <a:satMod val="135000"/>
              </a:schemeClr>
              <a:schemeClr val="accent1">
                <a:tint val="60000"/>
                <a:hueOff val="0"/>
                <a:satOff val="0"/>
                <a:lumOff val="0"/>
                <a:alphaOff val="0"/>
                <a:satMod val="150000"/>
                <a:lumMod val="110000"/>
              </a:schemeClr>
            </a:duotone>
          </a:blip>
          <a:stretch/>
        </a:blipFill>
        <a:ln>
          <a:noFill/>
        </a:ln>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dsp:spPr>
      <dsp:style>
        <a:lnRef idx="0">
          <a:scrgbClr r="0" g="0" b="0"/>
        </a:lnRef>
        <a:fillRef idx="3">
          <a:scrgbClr r="0" g="0" b="0"/>
        </a:fillRef>
        <a:effectRef idx="2">
          <a:scrgbClr r="0" g="0" b="0"/>
        </a:effectRef>
        <a:fontRef idx="minor"/>
      </dsp:style>
    </dsp:sp>
    <dsp:sp modelId="{4BD5A305-DC36-924B-BD65-BC53236E20F9}">
      <dsp:nvSpPr>
        <dsp:cNvPr id="0" name=""/>
        <dsp:cNvSpPr/>
      </dsp:nvSpPr>
      <dsp:spPr>
        <a:xfrm rot="10800000">
          <a:off x="3470515" y="1976786"/>
          <a:ext cx="642455" cy="558657"/>
        </a:xfrm>
        <a:prstGeom prst="circularArrow">
          <a:avLst/>
        </a:prstGeom>
        <a:blipFill rotWithShape="0">
          <a:blip xmlns:r="http://schemas.openxmlformats.org/officeDocument/2006/relationships" r:embed="rId1">
            <a:duotone>
              <a:schemeClr val="accent1">
                <a:tint val="60000"/>
                <a:hueOff val="0"/>
                <a:satOff val="0"/>
                <a:lumOff val="0"/>
                <a:alphaOff val="0"/>
                <a:shade val="10000"/>
                <a:satMod val="135000"/>
              </a:schemeClr>
              <a:schemeClr val="accent1">
                <a:tint val="60000"/>
                <a:hueOff val="0"/>
                <a:satOff val="0"/>
                <a:lumOff val="0"/>
                <a:alphaOff val="0"/>
                <a:satMod val="150000"/>
                <a:lumMod val="110000"/>
              </a:schemeClr>
            </a:duotone>
          </a:blip>
          <a:stretch/>
        </a:blipFill>
        <a:ln>
          <a:noFill/>
        </a:ln>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F9071D-A910-A54C-9ADA-2F406EC9611A}" type="datetimeFigureOut">
              <a:rPr lang="en-US" smtClean="0"/>
              <a:t>7/18/13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25F690-4A08-C144-8A76-7F1FDAA10F8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Division of Haves and Have </a:t>
            </a:r>
            <a:r>
              <a:rPr lang="en-US" dirty="0" err="1" smtClean="0"/>
              <a:t>nots</a:t>
            </a:r>
            <a:endParaRPr lang="en-US" dirty="0"/>
          </a:p>
        </p:txBody>
      </p:sp>
      <p:sp>
        <p:nvSpPr>
          <p:cNvPr id="4" name="Slide Number Placeholder 3"/>
          <p:cNvSpPr>
            <a:spLocks noGrp="1"/>
          </p:cNvSpPr>
          <p:nvPr>
            <p:ph type="sldNum" sz="quarter" idx="10"/>
          </p:nvPr>
        </p:nvSpPr>
        <p:spPr/>
        <p:txBody>
          <a:bodyPr/>
          <a:lstStyle/>
          <a:p>
            <a:fld id="{6225F690-4A08-C144-8A76-7F1FDAA10F88}" type="slidenum">
              <a:rPr lang="en-US" smtClean="0"/>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25F690-4A08-C144-8A76-7F1FDAA10F88}" type="slidenum">
              <a:rPr lang="en-US" smtClean="0"/>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0ED7C1A5-8CC6-D74F-B60E-4B650B1D2F53}" type="datetimeFigureOut">
              <a:rPr lang="en-US" smtClean="0"/>
              <a:t>7/17/13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0ED7C1A5-8CC6-D74F-B60E-4B650B1D2F53}" type="datetimeFigureOut">
              <a:rPr lang="en-US" smtClean="0"/>
              <a:t>7/17/13</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C12B7C86-2825-2548-A06B-52CE32F3F0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ct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D7C1A5-8CC6-D74F-B60E-4B650B1D2F53}" type="datetimeFigureOut">
              <a:rPr lang="en-US" smtClean="0"/>
              <a:t>7/17/13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B7C86-2825-2548-A06B-52CE32F3F06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0ED7C1A5-8CC6-D74F-B60E-4B650B1D2F53}" type="datetimeFigureOut">
              <a:rPr lang="en-US" smtClean="0"/>
              <a:t>7/17/13</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C12B7C86-2825-2548-A06B-52CE32F3F06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ED7C1A5-8CC6-D74F-B60E-4B650B1D2F53}" type="datetimeFigureOut">
              <a:rPr lang="en-US" smtClean="0"/>
              <a:t>7/17/13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B7C86-2825-2548-A06B-52CE32F3F06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0ED7C1A5-8CC6-D74F-B60E-4B650B1D2F53}" type="datetimeFigureOut">
              <a:rPr lang="en-US" smtClean="0"/>
              <a:t>7/17/13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B7C86-2825-2548-A06B-52CE32F3F067}"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ED7C1A5-8CC6-D74F-B60E-4B650B1D2F53}" type="datetimeFigureOut">
              <a:rPr lang="en-US" smtClean="0"/>
              <a:t>7/17/13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B7C86-2825-2548-A06B-52CE32F3F06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0ED7C1A5-8CC6-D74F-B60E-4B650B1D2F53}" type="datetimeFigureOut">
              <a:rPr lang="en-US" smtClean="0"/>
              <a:t>7/17/13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92582-9FC8-4B1B-8456-B27CC842DEE2}" type="slidenum">
              <a:rPr lang="en-US" smtClean="0"/>
              <a:pPr/>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6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D7C1A5-8CC6-D74F-B60E-4B650B1D2F53}" type="datetimeFigureOut">
              <a:rPr lang="en-US" smtClean="0"/>
              <a:t>7/17/13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B93A9-DE17-42E8-A366-46C30944BF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ED7C1A5-8CC6-D74F-B60E-4B650B1D2F53}" type="datetimeFigureOut">
              <a:rPr lang="en-US" smtClean="0"/>
              <a:t>7/17/13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B7C86-2825-2548-A06B-52CE32F3F06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ED7C1A5-8CC6-D74F-B60E-4B650B1D2F53}" type="datetimeFigureOut">
              <a:rPr lang="en-US" smtClean="0"/>
              <a:t>7/17/13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2B7C86-2825-2548-A06B-52CE32F3F0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ED7C1A5-8CC6-D74F-B60E-4B650B1D2F53}" type="datetimeFigureOut">
              <a:rPr lang="en-US" smtClean="0"/>
              <a:t>7/17/13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2B7C86-2825-2548-A06B-52CE32F3F067}"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0ED7C1A5-8CC6-D74F-B60E-4B650B1D2F53}" type="datetimeFigureOut">
              <a:rPr lang="en-US" smtClean="0"/>
              <a:t>7/17/13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2B7C86-2825-2548-A06B-52CE32F3F06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20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0ED7C1A5-8CC6-D74F-B60E-4B650B1D2F53}" type="datetimeFigureOut">
              <a:rPr lang="en-US" smtClean="0"/>
              <a:t>7/17/13</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EA7C8D44-3667-46F6-9772-CC52308E2A7F}" type="slidenum">
              <a:rPr kumimoji="0" lang="en-US" smtClean="0"/>
              <a:pPr/>
              <a:t>‹#›</a:t>
            </a:fld>
            <a:endParaRPr kumimoji="0"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0ED7C1A5-8CC6-D74F-B60E-4B650B1D2F53}" type="datetimeFigureOut">
              <a:rPr lang="en-US" smtClean="0"/>
              <a:t>7/17/13</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C12B7C86-2825-2548-A06B-52CE32F3F06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 id="2147483988" r:id="rId12"/>
    <p:sldLayoutId id="2147483989" r:id="rId13"/>
    <p:sldLayoutId id="2147483990"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hart" Target="../charts/char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96471"/>
            <a:ext cx="8915400" cy="2138672"/>
          </a:xfrm>
        </p:spPr>
        <p:txBody>
          <a:bodyPr>
            <a:normAutofit fontScale="90000"/>
          </a:bodyPr>
          <a:lstStyle/>
          <a:p>
            <a:r>
              <a:rPr lang="en-US" dirty="0" smtClean="0"/>
              <a:t/>
            </a:r>
            <a:br>
              <a:rPr lang="en-US" dirty="0" smtClean="0"/>
            </a:br>
            <a:r>
              <a:rPr lang="en-US" dirty="0" smtClean="0"/>
              <a:t> An analysis of maximizing Search &amp; Send Participation</a:t>
            </a:r>
            <a:endParaRPr lang="en-US" dirty="0"/>
          </a:p>
        </p:txBody>
      </p:sp>
      <p:sp>
        <p:nvSpPr>
          <p:cNvPr id="3" name="Subtitle 2"/>
          <p:cNvSpPr>
            <a:spLocks noGrp="1"/>
          </p:cNvSpPr>
          <p:nvPr>
            <p:ph type="subTitle" idx="1"/>
          </p:nvPr>
        </p:nvSpPr>
        <p:spPr>
          <a:xfrm>
            <a:off x="1661458" y="3406587"/>
            <a:ext cx="5794189" cy="1837765"/>
          </a:xfrm>
        </p:spPr>
        <p:txBody>
          <a:bodyPr>
            <a:normAutofit/>
          </a:bodyPr>
          <a:lstStyle/>
          <a:p>
            <a:endParaRPr lang="en-US" dirty="0" smtClean="0"/>
          </a:p>
          <a:p>
            <a:endParaRPr lang="en-US" dirty="0" smtClean="0"/>
          </a:p>
          <a:p>
            <a:endParaRPr lang="en-US" dirty="0" smtClean="0"/>
          </a:p>
          <a:p>
            <a:r>
              <a:rPr lang="en-US" dirty="0" smtClean="0"/>
              <a:t>July 2013</a:t>
            </a:r>
          </a:p>
          <a:p>
            <a:r>
              <a:rPr lang="en-US" dirty="0" smtClean="0"/>
              <a:t>By: Kara Jewell</a:t>
            </a:r>
            <a:endParaRPr lang="en-US" dirty="0"/>
          </a:p>
        </p:txBody>
      </p:sp>
      <p:pic>
        <p:nvPicPr>
          <p:cNvPr id="6" name="Picture 5"/>
          <p:cNvPicPr/>
          <p:nvPr/>
        </p:nvPicPr>
        <p:blipFill>
          <a:blip r:embed="rId2"/>
          <a:srcRect/>
          <a:stretch>
            <a:fillRect/>
          </a:stretch>
        </p:blipFill>
        <p:spPr bwMode="auto">
          <a:xfrm>
            <a:off x="3018116" y="896471"/>
            <a:ext cx="2909047" cy="6962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I enjoy finding and selling a</a:t>
            </a:r>
            <a:br>
              <a:rPr lang="en-US" sz="2800" dirty="0" smtClean="0"/>
            </a:br>
            <a:r>
              <a:rPr lang="en-US" sz="2800" dirty="0" smtClean="0"/>
              <a:t> customer merchandise that we do not carry in our store via S&amp;S.</a:t>
            </a:r>
            <a:endParaRPr lang="en-US" sz="2800" dirty="0"/>
          </a:p>
        </p:txBody>
      </p:sp>
      <p:graphicFrame>
        <p:nvGraphicFramePr>
          <p:cNvPr id="6" name="Content Placeholder 5"/>
          <p:cNvGraphicFramePr>
            <a:graphicFrameLocks noGrp="1"/>
          </p:cNvGraphicFramePr>
          <p:nvPr>
            <p:ph idx="1"/>
          </p:nvPr>
        </p:nvGraphicFramePr>
        <p:xfrm>
          <a:off x="779463" y="1828800"/>
          <a:ext cx="7583487" cy="42973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S&amp;S is effective and easy to use.</a:t>
            </a:r>
            <a:endParaRPr lang="en-US" dirty="0"/>
          </a:p>
        </p:txBody>
      </p:sp>
      <p:graphicFrame>
        <p:nvGraphicFramePr>
          <p:cNvPr id="4" name="Content Placeholder 3"/>
          <p:cNvGraphicFramePr>
            <a:graphicFrameLocks noGrp="1"/>
          </p:cNvGraphicFramePr>
          <p:nvPr>
            <p:ph idx="1"/>
          </p:nvPr>
        </p:nvGraphicFramePr>
        <p:xfrm>
          <a:off x="779463" y="1828800"/>
          <a:ext cx="7583487" cy="42973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I offer S&amp;S to a customer when they are making a large purchase for their shopping comfort. </a:t>
            </a:r>
            <a:endParaRPr lang="en-US" sz="2800" dirty="0"/>
          </a:p>
        </p:txBody>
      </p:sp>
      <p:graphicFrame>
        <p:nvGraphicFramePr>
          <p:cNvPr id="4" name="Content Placeholder 3"/>
          <p:cNvGraphicFramePr>
            <a:graphicFrameLocks noGrp="1"/>
          </p:cNvGraphicFramePr>
          <p:nvPr>
            <p:ph idx="1"/>
          </p:nvPr>
        </p:nvGraphicFramePr>
        <p:xfrm>
          <a:off x="779463" y="1828800"/>
          <a:ext cx="7583487" cy="42973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When I perform a S&amp;S under $50, I sometimes call a manager to waive the shipping.</a:t>
            </a:r>
            <a:endParaRPr lang="en-US" sz="2800" dirty="0"/>
          </a:p>
        </p:txBody>
      </p:sp>
      <p:graphicFrame>
        <p:nvGraphicFramePr>
          <p:cNvPr id="4" name="Content Placeholder 3"/>
          <p:cNvGraphicFramePr>
            <a:graphicFrameLocks noGrp="1"/>
          </p:cNvGraphicFramePr>
          <p:nvPr>
            <p:ph idx="1"/>
          </p:nvPr>
        </p:nvGraphicFramePr>
        <p:xfrm>
          <a:off x="779463" y="1828800"/>
          <a:ext cx="7583487" cy="42973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am recognized for my S&amp;S performance.</a:t>
            </a:r>
            <a:endParaRPr lang="en-US" dirty="0"/>
          </a:p>
        </p:txBody>
      </p:sp>
      <p:graphicFrame>
        <p:nvGraphicFramePr>
          <p:cNvPr id="4" name="Content Placeholder 3"/>
          <p:cNvGraphicFramePr>
            <a:graphicFrameLocks noGrp="1"/>
          </p:cNvGraphicFramePr>
          <p:nvPr>
            <p:ph idx="1"/>
          </p:nvPr>
        </p:nvGraphicFramePr>
        <p:xfrm>
          <a:off x="779463" y="1828800"/>
          <a:ext cx="7583487" cy="42973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feel like S&amp;S is important to my scorecard.</a:t>
            </a:r>
            <a:endParaRPr lang="en-US" dirty="0"/>
          </a:p>
        </p:txBody>
      </p:sp>
      <p:graphicFrame>
        <p:nvGraphicFramePr>
          <p:cNvPr id="4" name="Content Placeholder 3"/>
          <p:cNvGraphicFramePr>
            <a:graphicFrameLocks noGrp="1"/>
          </p:cNvGraphicFramePr>
          <p:nvPr>
            <p:ph idx="1"/>
          </p:nvPr>
        </p:nvGraphicFramePr>
        <p:xfrm>
          <a:off x="779463" y="1828800"/>
          <a:ext cx="7583487" cy="42973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often do you perform a S&amp;S?</a:t>
            </a:r>
            <a:endParaRPr lang="en-US" dirty="0"/>
          </a:p>
        </p:txBody>
      </p:sp>
      <p:graphicFrame>
        <p:nvGraphicFramePr>
          <p:cNvPr id="4" name="Content Placeholder 3"/>
          <p:cNvGraphicFramePr>
            <a:graphicFrameLocks noGrp="1"/>
          </p:cNvGraphicFramePr>
          <p:nvPr>
            <p:ph idx="1"/>
          </p:nvPr>
        </p:nvGraphicFramePr>
        <p:xfrm>
          <a:off x="779463" y="1828800"/>
          <a:ext cx="7583487" cy="42973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Employee Additional Comments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Initial Research: My Sales Scorecards</a:t>
            </a:r>
            <a:endParaRPr lang="en-US" dirty="0"/>
          </a:p>
        </p:txBody>
      </p:sp>
      <p:sp>
        <p:nvSpPr>
          <p:cNvPr id="3" name="Content Placeholder 2"/>
          <p:cNvSpPr>
            <a:spLocks noGrp="1"/>
          </p:cNvSpPr>
          <p:nvPr>
            <p:ph idx="1"/>
          </p:nvPr>
        </p:nvSpPr>
        <p:spPr/>
        <p:txBody>
          <a:bodyPr>
            <a:normAutofit/>
          </a:bodyPr>
          <a:lstStyle/>
          <a:p>
            <a:r>
              <a:rPr lang="en-US" dirty="0" smtClean="0"/>
              <a:t>Weekly Vs. PTD analysis</a:t>
            </a:r>
          </a:p>
          <a:p>
            <a:pPr lvl="1"/>
            <a:r>
              <a:rPr lang="en-US" dirty="0" smtClean="0"/>
              <a:t>Men’s Sportswear (702)</a:t>
            </a:r>
          </a:p>
          <a:p>
            <a:pPr lvl="1"/>
            <a:r>
              <a:rPr lang="en-US" dirty="0" smtClean="0"/>
              <a:t>Dress Men’s Furnishings (721)</a:t>
            </a:r>
          </a:p>
          <a:p>
            <a:pPr lvl="1"/>
            <a:r>
              <a:rPr lang="en-US" dirty="0" smtClean="0"/>
              <a:t>Collections (722)</a:t>
            </a:r>
          </a:p>
          <a:p>
            <a:pPr lvl="1"/>
            <a:r>
              <a:rPr lang="en-US" dirty="0" smtClean="0"/>
              <a:t>Collections Specialty II (722)</a:t>
            </a:r>
          </a:p>
          <a:p>
            <a:pPr lvl="1"/>
            <a:r>
              <a:rPr lang="en-US" dirty="0" smtClean="0"/>
              <a:t>Clothing (732)</a:t>
            </a:r>
          </a:p>
          <a:p>
            <a:pPr lvl="1"/>
            <a:r>
              <a:rPr lang="en-US" dirty="0" smtClean="0"/>
              <a:t>Men’s contemporary (750)*Storewide focus</a:t>
            </a:r>
          </a:p>
          <a:p>
            <a:pPr lvl="1"/>
            <a:r>
              <a:rPr lang="en-US" dirty="0" smtClean="0"/>
              <a:t>Young Men’s (810)*Storewide focus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 Sportswear</a:t>
            </a:r>
            <a:endParaRPr lang="en-US" dirty="0"/>
          </a:p>
        </p:txBody>
      </p:sp>
      <p:sp>
        <p:nvSpPr>
          <p:cNvPr id="3" name="Content Placeholder 2"/>
          <p:cNvSpPr>
            <a:spLocks noGrp="1"/>
          </p:cNvSpPr>
          <p:nvPr>
            <p:ph sz="half" idx="1"/>
          </p:nvPr>
        </p:nvSpPr>
        <p:spPr/>
        <p:txBody>
          <a:bodyPr>
            <a:normAutofit/>
          </a:bodyPr>
          <a:lstStyle/>
          <a:p>
            <a:r>
              <a:rPr lang="en-US" dirty="0" smtClean="0"/>
              <a:t>Period 5 Week 1</a:t>
            </a:r>
          </a:p>
          <a:p>
            <a:pPr lvl="1"/>
            <a:r>
              <a:rPr lang="en-US" dirty="0" smtClean="0"/>
              <a:t>3/15 used S&amp;S</a:t>
            </a:r>
          </a:p>
          <a:p>
            <a:pPr>
              <a:buNone/>
            </a:pPr>
            <a:endParaRPr lang="en-US" dirty="0" smtClean="0"/>
          </a:p>
          <a:p>
            <a:r>
              <a:rPr lang="en-US" dirty="0" smtClean="0"/>
              <a:t>Period 5 Week 5</a:t>
            </a:r>
          </a:p>
          <a:p>
            <a:pPr lvl="1"/>
            <a:r>
              <a:rPr lang="en-US" dirty="0" smtClean="0"/>
              <a:t>3/15 used S&amp;S</a:t>
            </a:r>
          </a:p>
          <a:p>
            <a:pPr lvl="1"/>
            <a:endParaRPr lang="en-US" dirty="0" smtClean="0"/>
          </a:p>
          <a:p>
            <a:pPr lvl="1">
              <a:buNone/>
            </a:pPr>
            <a:endParaRPr lang="en-US" dirty="0" smtClean="0"/>
          </a:p>
          <a:p>
            <a:r>
              <a:rPr lang="en-US" dirty="0" smtClean="0"/>
              <a:t>Period to Date</a:t>
            </a:r>
          </a:p>
          <a:p>
            <a:pPr lvl="1"/>
            <a:r>
              <a:rPr lang="en-US" dirty="0" smtClean="0"/>
              <a:t>7/14 participated</a:t>
            </a:r>
            <a:endParaRPr lang="en-US" dirty="0"/>
          </a:p>
        </p:txBody>
      </p:sp>
      <p:sp>
        <p:nvSpPr>
          <p:cNvPr id="4" name="Content Placeholder 3"/>
          <p:cNvSpPr>
            <a:spLocks noGrp="1"/>
          </p:cNvSpPr>
          <p:nvPr>
            <p:ph sz="half" idx="2"/>
          </p:nvPr>
        </p:nvSpPr>
        <p:spPr/>
        <p:txBody>
          <a:bodyPr>
            <a:normAutofit/>
          </a:bodyPr>
          <a:lstStyle/>
          <a:p>
            <a:r>
              <a:rPr lang="en-US" dirty="0" smtClean="0"/>
              <a:t>Period 6 Week 1</a:t>
            </a:r>
          </a:p>
          <a:p>
            <a:pPr lvl="1"/>
            <a:r>
              <a:rPr lang="en-US" dirty="0" smtClean="0"/>
              <a:t>3/14 used S&amp;S</a:t>
            </a:r>
          </a:p>
          <a:p>
            <a:endParaRPr lang="en-US" dirty="0" smtClean="0"/>
          </a:p>
          <a:p>
            <a:r>
              <a:rPr lang="en-US" dirty="0" smtClean="0"/>
              <a:t>Period 6 Week 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85000" lnSpcReduction="20000"/>
          </a:bodyPr>
          <a:lstStyle/>
          <a:p>
            <a:r>
              <a:rPr lang="en-US" dirty="0"/>
              <a:t>“We are committed to leading in the adoption of technology that resonates with </a:t>
            </a:r>
            <a:r>
              <a:rPr lang="en-US" dirty="0" smtClean="0"/>
              <a:t>customers. In </a:t>
            </a:r>
            <a:r>
              <a:rPr lang="en-US" dirty="0"/>
              <a:t>particular, we are using technology in our stores to mirror the online shopping experience, and adding functionality and content online to provide customers with additional assistance in product selection. The ultimate goal of our </a:t>
            </a:r>
            <a:r>
              <a:rPr lang="en-US" dirty="0" err="1"/>
              <a:t>omni</a:t>
            </a:r>
            <a:r>
              <a:rPr lang="en-US" dirty="0"/>
              <a:t>-channel strategy is to </a:t>
            </a:r>
            <a:r>
              <a:rPr lang="en-US" dirty="0">
                <a:solidFill>
                  <a:srgbClr val="FF0000"/>
                </a:solidFill>
              </a:rPr>
              <a:t>build deeper relationships with customers and ensure Macy's and Bloomingdale's products are accessible no matter how or when customers prefer to shop</a:t>
            </a:r>
            <a:r>
              <a:rPr lang="en-US" dirty="0" smtClean="0">
                <a:solidFill>
                  <a:srgbClr val="FF0000"/>
                </a:solidFill>
              </a:rPr>
              <a:t>.” -</a:t>
            </a:r>
            <a:r>
              <a:rPr lang="en-US" dirty="0" smtClean="0"/>
              <a:t>Terry J. Lundgren, Chairman, President and CEO of Macy's, Inc.</a:t>
            </a:r>
            <a:endParaRPr lang="en-US" dirty="0" smtClean="0">
              <a:solidFill>
                <a:srgbClr val="FF0000"/>
              </a:solidFill>
            </a:endParaRPr>
          </a:p>
          <a:p>
            <a:endParaRPr lang="en-US" dirty="0"/>
          </a:p>
        </p:txBody>
      </p:sp>
      <p:sp>
        <p:nvSpPr>
          <p:cNvPr id="5" name="Content Placeholder 4"/>
          <p:cNvSpPr>
            <a:spLocks noGrp="1"/>
          </p:cNvSpPr>
          <p:nvPr>
            <p:ph sz="half" idx="2"/>
          </p:nvPr>
        </p:nvSpPr>
        <p:spPr/>
        <p:txBody>
          <a:bodyPr>
            <a:normAutofit fontScale="85000" lnSpcReduction="20000"/>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Dress Men’s Furnishings</a:t>
            </a:r>
            <a:endParaRPr lang="en-US" dirty="0"/>
          </a:p>
        </p:txBody>
      </p:sp>
      <p:sp>
        <p:nvSpPr>
          <p:cNvPr id="3" name="Content Placeholder 2"/>
          <p:cNvSpPr>
            <a:spLocks noGrp="1"/>
          </p:cNvSpPr>
          <p:nvPr>
            <p:ph sz="half" idx="1"/>
          </p:nvPr>
        </p:nvSpPr>
        <p:spPr/>
        <p:txBody>
          <a:bodyPr/>
          <a:lstStyle/>
          <a:p>
            <a:r>
              <a:rPr lang="en-US" dirty="0" smtClean="0"/>
              <a:t>Period 5 Week 1</a:t>
            </a:r>
          </a:p>
          <a:p>
            <a:pPr lvl="1"/>
            <a:r>
              <a:rPr lang="en-US" dirty="0" smtClean="0"/>
              <a:t>4/18 used S&amp;S</a:t>
            </a:r>
          </a:p>
          <a:p>
            <a:pPr lvl="1"/>
            <a:endParaRPr lang="en-US" dirty="0" smtClean="0"/>
          </a:p>
          <a:p>
            <a:r>
              <a:rPr lang="en-US" dirty="0" smtClean="0"/>
              <a:t>Period 5 Week 5</a:t>
            </a:r>
          </a:p>
          <a:p>
            <a:pPr lvl="1"/>
            <a:r>
              <a:rPr lang="en-US" dirty="0" smtClean="0"/>
              <a:t>3/18 used S&amp;S</a:t>
            </a:r>
          </a:p>
          <a:p>
            <a:pPr lvl="1">
              <a:buNone/>
            </a:pPr>
            <a:endParaRPr lang="en-US" dirty="0" smtClean="0"/>
          </a:p>
          <a:p>
            <a:r>
              <a:rPr lang="en-US" dirty="0" smtClean="0"/>
              <a:t>Period to Date</a:t>
            </a:r>
          </a:p>
          <a:p>
            <a:pPr lvl="1"/>
            <a:r>
              <a:rPr lang="en-US" dirty="0" smtClean="0"/>
              <a:t>11/18 participated</a:t>
            </a:r>
          </a:p>
          <a:p>
            <a:pPr lvl="1"/>
            <a:endParaRPr lang="en-US" dirty="0"/>
          </a:p>
        </p:txBody>
      </p:sp>
      <p:sp>
        <p:nvSpPr>
          <p:cNvPr id="4" name="Content Placeholder 3"/>
          <p:cNvSpPr>
            <a:spLocks noGrp="1"/>
          </p:cNvSpPr>
          <p:nvPr>
            <p:ph sz="half" idx="2"/>
          </p:nvPr>
        </p:nvSpPr>
        <p:spPr/>
        <p:txBody>
          <a:bodyPr/>
          <a:lstStyle/>
          <a:p>
            <a:r>
              <a:rPr lang="en-US" dirty="0" smtClean="0"/>
              <a:t>Period 6 Week 1</a:t>
            </a:r>
          </a:p>
          <a:p>
            <a:pPr lvl="1"/>
            <a:r>
              <a:rPr lang="en-US" dirty="0" smtClean="0"/>
              <a:t>9/18 used S&amp;S</a:t>
            </a:r>
          </a:p>
          <a:p>
            <a:pPr>
              <a:buNone/>
            </a:pPr>
            <a:endParaRPr lang="en-US" dirty="0" smtClean="0"/>
          </a:p>
          <a:p>
            <a:r>
              <a:rPr lang="en-US" dirty="0" smtClean="0"/>
              <a:t>Period 6 Week 2</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Collections</a:t>
            </a:r>
            <a:endParaRPr lang="en-US" dirty="0"/>
          </a:p>
        </p:txBody>
      </p:sp>
      <p:sp>
        <p:nvSpPr>
          <p:cNvPr id="3" name="Content Placeholder 2"/>
          <p:cNvSpPr>
            <a:spLocks noGrp="1"/>
          </p:cNvSpPr>
          <p:nvPr>
            <p:ph sz="half" idx="1"/>
          </p:nvPr>
        </p:nvSpPr>
        <p:spPr/>
        <p:txBody>
          <a:bodyPr>
            <a:normAutofit/>
          </a:bodyPr>
          <a:lstStyle/>
          <a:p>
            <a:r>
              <a:rPr lang="en-US" dirty="0" smtClean="0"/>
              <a:t>Period 5 Week 1</a:t>
            </a:r>
          </a:p>
          <a:p>
            <a:pPr lvl="1"/>
            <a:r>
              <a:rPr lang="en-US" dirty="0" smtClean="0"/>
              <a:t>5/17 used S&amp;S</a:t>
            </a:r>
          </a:p>
          <a:p>
            <a:pPr>
              <a:buNone/>
            </a:pPr>
            <a:endParaRPr lang="en-US" dirty="0" smtClean="0"/>
          </a:p>
          <a:p>
            <a:r>
              <a:rPr lang="en-US" dirty="0" smtClean="0"/>
              <a:t>Period 5 Week 5</a:t>
            </a:r>
          </a:p>
          <a:p>
            <a:pPr lvl="1"/>
            <a:r>
              <a:rPr lang="en-US" dirty="0" smtClean="0"/>
              <a:t>10/17 used </a:t>
            </a:r>
            <a:r>
              <a:rPr lang="en-US" dirty="0" smtClean="0"/>
              <a:t>S&amp;S</a:t>
            </a:r>
          </a:p>
          <a:p>
            <a:pPr lvl="1">
              <a:buNone/>
            </a:pPr>
            <a:endParaRPr lang="en-US" dirty="0" smtClean="0"/>
          </a:p>
          <a:p>
            <a:r>
              <a:rPr lang="en-US" dirty="0" smtClean="0"/>
              <a:t>Period to Date</a:t>
            </a:r>
          </a:p>
          <a:p>
            <a:pPr lvl="1"/>
            <a:r>
              <a:rPr lang="en-US" dirty="0" smtClean="0"/>
              <a:t>14/18 participated</a:t>
            </a:r>
            <a:endParaRPr lang="en-US" dirty="0"/>
          </a:p>
        </p:txBody>
      </p:sp>
      <p:sp>
        <p:nvSpPr>
          <p:cNvPr id="4" name="Content Placeholder 3"/>
          <p:cNvSpPr>
            <a:spLocks noGrp="1"/>
          </p:cNvSpPr>
          <p:nvPr>
            <p:ph sz="half" idx="2"/>
          </p:nvPr>
        </p:nvSpPr>
        <p:spPr/>
        <p:txBody>
          <a:bodyPr>
            <a:normAutofit/>
          </a:bodyPr>
          <a:lstStyle/>
          <a:p>
            <a:r>
              <a:rPr lang="en-US" dirty="0" smtClean="0"/>
              <a:t>Period 6 Week 1</a:t>
            </a:r>
          </a:p>
          <a:p>
            <a:pPr lvl="1"/>
            <a:r>
              <a:rPr lang="en-US" dirty="0" smtClean="0"/>
              <a:t>7/18  used S&amp;S</a:t>
            </a:r>
          </a:p>
          <a:p>
            <a:pPr>
              <a:buNone/>
            </a:pPr>
            <a:endParaRPr lang="en-US" dirty="0" smtClean="0"/>
          </a:p>
          <a:p>
            <a:r>
              <a:rPr lang="en-US" dirty="0" smtClean="0"/>
              <a:t>Period 6 Week 2</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Collections Specialty II</a:t>
            </a:r>
            <a:endParaRPr lang="en-US" dirty="0"/>
          </a:p>
        </p:txBody>
      </p:sp>
      <p:sp>
        <p:nvSpPr>
          <p:cNvPr id="3" name="Content Placeholder 2"/>
          <p:cNvSpPr>
            <a:spLocks noGrp="1"/>
          </p:cNvSpPr>
          <p:nvPr>
            <p:ph sz="half" idx="1"/>
          </p:nvPr>
        </p:nvSpPr>
        <p:spPr/>
        <p:txBody>
          <a:bodyPr>
            <a:normAutofit/>
          </a:bodyPr>
          <a:lstStyle/>
          <a:p>
            <a:r>
              <a:rPr lang="en-US" dirty="0" smtClean="0"/>
              <a:t>Period 5 Week 1</a:t>
            </a:r>
          </a:p>
          <a:p>
            <a:pPr lvl="1"/>
            <a:r>
              <a:rPr lang="en-US" dirty="0" smtClean="0"/>
              <a:t>10/22 used S&amp;S</a:t>
            </a:r>
          </a:p>
          <a:p>
            <a:pPr>
              <a:buNone/>
            </a:pPr>
            <a:endParaRPr lang="en-US" dirty="0" smtClean="0"/>
          </a:p>
          <a:p>
            <a:r>
              <a:rPr lang="en-US" dirty="0" smtClean="0"/>
              <a:t>Period 5 Week 5</a:t>
            </a:r>
          </a:p>
          <a:p>
            <a:pPr lvl="1"/>
            <a:r>
              <a:rPr lang="en-US" dirty="0" smtClean="0"/>
              <a:t>6/20 used S&amp;S</a:t>
            </a:r>
          </a:p>
          <a:p>
            <a:pPr lvl="1"/>
            <a:endParaRPr lang="en-US" dirty="0" smtClean="0"/>
          </a:p>
          <a:p>
            <a:pPr lvl="1">
              <a:buNone/>
            </a:pPr>
            <a:endParaRPr lang="en-US" dirty="0" smtClean="0"/>
          </a:p>
          <a:p>
            <a:r>
              <a:rPr lang="en-US" dirty="0" smtClean="0"/>
              <a:t>Period to Date</a:t>
            </a:r>
          </a:p>
          <a:p>
            <a:pPr lvl="1"/>
            <a:r>
              <a:rPr lang="en-US" dirty="0" smtClean="0"/>
              <a:t>17/21 participated</a:t>
            </a:r>
          </a:p>
        </p:txBody>
      </p:sp>
      <p:sp>
        <p:nvSpPr>
          <p:cNvPr id="4" name="Content Placeholder 3"/>
          <p:cNvSpPr>
            <a:spLocks noGrp="1"/>
          </p:cNvSpPr>
          <p:nvPr>
            <p:ph sz="half" idx="2"/>
          </p:nvPr>
        </p:nvSpPr>
        <p:spPr/>
        <p:txBody>
          <a:bodyPr>
            <a:normAutofit/>
          </a:bodyPr>
          <a:lstStyle/>
          <a:p>
            <a:r>
              <a:rPr lang="en-US" dirty="0" smtClean="0"/>
              <a:t>Period 6 Week 1</a:t>
            </a:r>
          </a:p>
          <a:p>
            <a:pPr lvl="1"/>
            <a:r>
              <a:rPr lang="en-US" dirty="0" smtClean="0"/>
              <a:t>9/19 used S&amp;S</a:t>
            </a:r>
          </a:p>
          <a:p>
            <a:pPr>
              <a:buNone/>
            </a:pPr>
            <a:endParaRPr lang="en-US" dirty="0" smtClean="0"/>
          </a:p>
          <a:p>
            <a:r>
              <a:rPr lang="en-US" dirty="0" smtClean="0"/>
              <a:t>Period 6 Week 2</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Clothing</a:t>
            </a:r>
            <a:endParaRPr lang="en-US" dirty="0"/>
          </a:p>
        </p:txBody>
      </p:sp>
      <p:sp>
        <p:nvSpPr>
          <p:cNvPr id="3" name="Content Placeholder 2"/>
          <p:cNvSpPr>
            <a:spLocks noGrp="1"/>
          </p:cNvSpPr>
          <p:nvPr>
            <p:ph sz="half" idx="1"/>
          </p:nvPr>
        </p:nvSpPr>
        <p:spPr/>
        <p:txBody>
          <a:bodyPr>
            <a:normAutofit/>
          </a:bodyPr>
          <a:lstStyle/>
          <a:p>
            <a:r>
              <a:rPr lang="en-US" dirty="0" smtClean="0"/>
              <a:t>Period 5 Week 1</a:t>
            </a:r>
          </a:p>
          <a:p>
            <a:pPr lvl="1"/>
            <a:r>
              <a:rPr lang="en-US" dirty="0" smtClean="0"/>
              <a:t>7/8 used S&amp;S</a:t>
            </a:r>
          </a:p>
          <a:p>
            <a:pPr>
              <a:buNone/>
            </a:pPr>
            <a:endParaRPr lang="en-US" dirty="0" smtClean="0"/>
          </a:p>
          <a:p>
            <a:r>
              <a:rPr lang="en-US" dirty="0" smtClean="0"/>
              <a:t>Period 5 Week 5</a:t>
            </a:r>
          </a:p>
          <a:p>
            <a:pPr lvl="1"/>
            <a:r>
              <a:rPr lang="en-US" dirty="0" smtClean="0"/>
              <a:t>4/7 used S&amp;S</a:t>
            </a:r>
          </a:p>
          <a:p>
            <a:pPr lvl="1"/>
            <a:endParaRPr lang="en-US" dirty="0" smtClean="0"/>
          </a:p>
          <a:p>
            <a:pPr lvl="1">
              <a:buNone/>
            </a:pPr>
            <a:endParaRPr lang="en-US" dirty="0" smtClean="0"/>
          </a:p>
          <a:p>
            <a:r>
              <a:rPr lang="en-US" dirty="0" smtClean="0"/>
              <a:t>Period to Date</a:t>
            </a:r>
          </a:p>
          <a:p>
            <a:pPr lvl="1"/>
            <a:r>
              <a:rPr lang="en-US" dirty="0" smtClean="0"/>
              <a:t>7/8 participated</a:t>
            </a:r>
            <a:endParaRPr lang="en-US" dirty="0"/>
          </a:p>
        </p:txBody>
      </p:sp>
      <p:sp>
        <p:nvSpPr>
          <p:cNvPr id="4" name="Content Placeholder 3"/>
          <p:cNvSpPr>
            <a:spLocks noGrp="1"/>
          </p:cNvSpPr>
          <p:nvPr>
            <p:ph sz="half" idx="2"/>
          </p:nvPr>
        </p:nvSpPr>
        <p:spPr/>
        <p:txBody>
          <a:bodyPr>
            <a:normAutofit/>
          </a:bodyPr>
          <a:lstStyle/>
          <a:p>
            <a:r>
              <a:rPr lang="en-US" dirty="0" smtClean="0"/>
              <a:t>Period 6 Week 1</a:t>
            </a:r>
          </a:p>
          <a:p>
            <a:pPr lvl="1"/>
            <a:r>
              <a:rPr lang="en-US" dirty="0" smtClean="0"/>
              <a:t>5/8 used S&amp;S</a:t>
            </a:r>
          </a:p>
          <a:p>
            <a:pPr>
              <a:buNone/>
            </a:pPr>
            <a:endParaRPr lang="en-US" dirty="0" smtClean="0"/>
          </a:p>
          <a:p>
            <a:r>
              <a:rPr lang="en-US" dirty="0" smtClean="0"/>
              <a:t>Period 6 Week 2</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 contemporary*</a:t>
            </a:r>
            <a:endParaRPr lang="en-US" dirty="0"/>
          </a:p>
        </p:txBody>
      </p:sp>
      <p:sp>
        <p:nvSpPr>
          <p:cNvPr id="3" name="Content Placeholder 2"/>
          <p:cNvSpPr>
            <a:spLocks noGrp="1"/>
          </p:cNvSpPr>
          <p:nvPr>
            <p:ph sz="half" idx="1"/>
          </p:nvPr>
        </p:nvSpPr>
        <p:spPr/>
        <p:txBody>
          <a:bodyPr>
            <a:normAutofit/>
          </a:bodyPr>
          <a:lstStyle/>
          <a:p>
            <a:r>
              <a:rPr lang="en-US" dirty="0" smtClean="0"/>
              <a:t>Period 5 Week 1</a:t>
            </a:r>
          </a:p>
          <a:p>
            <a:pPr lvl="1"/>
            <a:r>
              <a:rPr lang="en-US" dirty="0" smtClean="0"/>
              <a:t>0/8 used S&amp;S</a:t>
            </a:r>
          </a:p>
          <a:p>
            <a:endParaRPr lang="en-US" dirty="0" smtClean="0"/>
          </a:p>
          <a:p>
            <a:endParaRPr lang="en-US" dirty="0" smtClean="0"/>
          </a:p>
          <a:p>
            <a:r>
              <a:rPr lang="en-US" dirty="0" smtClean="0"/>
              <a:t>Period 5 Week 5</a:t>
            </a:r>
          </a:p>
          <a:p>
            <a:pPr lvl="1"/>
            <a:r>
              <a:rPr lang="en-US" dirty="0" smtClean="0"/>
              <a:t>1/8 used S&amp;S</a:t>
            </a:r>
          </a:p>
          <a:p>
            <a:pPr lvl="1"/>
            <a:endParaRPr lang="en-US" dirty="0" smtClean="0"/>
          </a:p>
          <a:p>
            <a:r>
              <a:rPr lang="en-US" dirty="0" smtClean="0"/>
              <a:t>Period to Date</a:t>
            </a:r>
          </a:p>
          <a:p>
            <a:pPr lvl="1"/>
            <a:r>
              <a:rPr lang="en-US" dirty="0" smtClean="0"/>
              <a:t>1/8 participated</a:t>
            </a:r>
            <a:endParaRPr lang="en-US" dirty="0"/>
          </a:p>
        </p:txBody>
      </p:sp>
      <p:sp>
        <p:nvSpPr>
          <p:cNvPr id="4" name="Content Placeholder 3"/>
          <p:cNvSpPr>
            <a:spLocks noGrp="1"/>
          </p:cNvSpPr>
          <p:nvPr>
            <p:ph sz="half" idx="2"/>
          </p:nvPr>
        </p:nvSpPr>
        <p:spPr/>
        <p:txBody>
          <a:bodyPr>
            <a:normAutofit/>
          </a:bodyPr>
          <a:lstStyle/>
          <a:p>
            <a:r>
              <a:rPr lang="en-US" dirty="0" smtClean="0"/>
              <a:t>Period 6 Week 1</a:t>
            </a:r>
          </a:p>
          <a:p>
            <a:pPr lvl="1"/>
            <a:r>
              <a:rPr lang="en-US" dirty="0" smtClean="0"/>
              <a:t>1/8 used S&amp;S</a:t>
            </a:r>
          </a:p>
          <a:p>
            <a:endParaRPr lang="en-US" dirty="0" smtClean="0"/>
          </a:p>
          <a:p>
            <a:endParaRPr lang="en-US" dirty="0" smtClean="0"/>
          </a:p>
          <a:p>
            <a:endParaRPr lang="en-US" dirty="0" smtClean="0"/>
          </a:p>
          <a:p>
            <a:r>
              <a:rPr lang="en-US" dirty="0" smtClean="0"/>
              <a:t>Period 6 Week 2</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Young Men’s*</a:t>
            </a:r>
            <a:endParaRPr lang="en-US" dirty="0"/>
          </a:p>
        </p:txBody>
      </p:sp>
      <p:sp>
        <p:nvSpPr>
          <p:cNvPr id="3" name="Content Placeholder 2"/>
          <p:cNvSpPr>
            <a:spLocks noGrp="1"/>
          </p:cNvSpPr>
          <p:nvPr>
            <p:ph sz="half" idx="1"/>
          </p:nvPr>
        </p:nvSpPr>
        <p:spPr/>
        <p:txBody>
          <a:bodyPr/>
          <a:lstStyle/>
          <a:p>
            <a:r>
              <a:rPr lang="en-US" dirty="0" smtClean="0"/>
              <a:t>Period 5 Week 1</a:t>
            </a:r>
          </a:p>
          <a:p>
            <a:pPr lvl="1"/>
            <a:r>
              <a:rPr lang="en-US" dirty="0" smtClean="0"/>
              <a:t>5/27 used S&amp;S</a:t>
            </a:r>
          </a:p>
          <a:p>
            <a:pPr>
              <a:buNone/>
            </a:pPr>
            <a:endParaRPr lang="en-US" dirty="0" smtClean="0"/>
          </a:p>
          <a:p>
            <a:r>
              <a:rPr lang="en-US" dirty="0" smtClean="0"/>
              <a:t>Period 5 Week 5</a:t>
            </a:r>
          </a:p>
          <a:p>
            <a:pPr lvl="1"/>
            <a:r>
              <a:rPr lang="en-US" dirty="0" smtClean="0"/>
              <a:t>6/26 used S&amp;S</a:t>
            </a:r>
          </a:p>
          <a:p>
            <a:pPr lvl="1"/>
            <a:endParaRPr lang="en-US" dirty="0" smtClean="0"/>
          </a:p>
          <a:p>
            <a:pPr lvl="1"/>
            <a:endParaRPr lang="en-US" dirty="0" smtClean="0"/>
          </a:p>
          <a:p>
            <a:r>
              <a:rPr lang="en-US" dirty="0" smtClean="0"/>
              <a:t>Period to Date</a:t>
            </a:r>
          </a:p>
          <a:p>
            <a:pPr lvl="1"/>
            <a:r>
              <a:rPr lang="en-US" dirty="0" smtClean="0"/>
              <a:t>18/27 participated</a:t>
            </a:r>
            <a:endParaRPr lang="en-US" dirty="0"/>
          </a:p>
        </p:txBody>
      </p:sp>
      <p:sp>
        <p:nvSpPr>
          <p:cNvPr id="4" name="Content Placeholder 3"/>
          <p:cNvSpPr>
            <a:spLocks noGrp="1"/>
          </p:cNvSpPr>
          <p:nvPr>
            <p:ph sz="half" idx="2"/>
          </p:nvPr>
        </p:nvSpPr>
        <p:spPr/>
        <p:txBody>
          <a:bodyPr/>
          <a:lstStyle/>
          <a:p>
            <a:r>
              <a:rPr lang="en-US" dirty="0" smtClean="0"/>
              <a:t>Period 6 Week 1</a:t>
            </a:r>
          </a:p>
          <a:p>
            <a:pPr lvl="1"/>
            <a:r>
              <a:rPr lang="en-US" dirty="0" smtClean="0"/>
              <a:t>11/25 used S&amp;S</a:t>
            </a:r>
          </a:p>
          <a:p>
            <a:pPr>
              <a:buNone/>
            </a:pPr>
            <a:endParaRPr lang="en-US" dirty="0" smtClean="0"/>
          </a:p>
          <a:p>
            <a:r>
              <a:rPr lang="en-US" dirty="0" smtClean="0"/>
              <a:t>Period 6 Week 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a:t>
            </a:r>
            <a:endParaRPr lang="en-US" dirty="0"/>
          </a:p>
        </p:txBody>
      </p:sp>
      <p:sp>
        <p:nvSpPr>
          <p:cNvPr id="3" name="Content Placeholder 2"/>
          <p:cNvSpPr>
            <a:spLocks noGrp="1"/>
          </p:cNvSpPr>
          <p:nvPr>
            <p:ph idx="1"/>
          </p:nvPr>
        </p:nvSpPr>
        <p:spPr/>
        <p:txBody>
          <a:bodyPr>
            <a:normAutofit fontScale="25000" lnSpcReduction="20000"/>
          </a:bodyPr>
          <a:lstStyle/>
          <a:p>
            <a:r>
              <a:rPr lang="en-US" dirty="0" smtClean="0"/>
              <a:t>Goal</a:t>
            </a:r>
          </a:p>
          <a:p>
            <a:pPr lvl="1"/>
            <a:r>
              <a:rPr lang="en-US" dirty="0" smtClean="0"/>
              <a:t>Goals and statistics for </a:t>
            </a:r>
          </a:p>
          <a:p>
            <a:r>
              <a:rPr lang="en-US" dirty="0" smtClean="0"/>
              <a:t>Areas of improvement</a:t>
            </a:r>
          </a:p>
          <a:p>
            <a:pPr lvl="1"/>
            <a:r>
              <a:rPr lang="en-US" dirty="0" smtClean="0"/>
              <a:t>Three areas with least participation</a:t>
            </a:r>
          </a:p>
          <a:p>
            <a:r>
              <a:rPr lang="en-US" dirty="0" smtClean="0"/>
              <a:t>Project Focus</a:t>
            </a:r>
          </a:p>
          <a:p>
            <a:pPr lvl="1"/>
            <a:r>
              <a:rPr lang="en-US" dirty="0" smtClean="0"/>
              <a:t>SWOT Analysis</a:t>
            </a:r>
          </a:p>
          <a:p>
            <a:r>
              <a:rPr lang="en-US" dirty="0" smtClean="0"/>
              <a:t>Initial Research</a:t>
            </a:r>
          </a:p>
          <a:p>
            <a:pPr lvl="1"/>
            <a:r>
              <a:rPr lang="en-US" dirty="0" smtClean="0"/>
              <a:t>Utilizing resources, company trends, our stores trends</a:t>
            </a:r>
          </a:p>
          <a:p>
            <a:r>
              <a:rPr lang="en-US" dirty="0" smtClean="0"/>
              <a:t>Opportunities for improvement</a:t>
            </a:r>
          </a:p>
          <a:p>
            <a:pPr lvl="1"/>
            <a:r>
              <a:rPr lang="en-US" dirty="0" smtClean="0"/>
              <a:t>Recognition, training, employee and customer incentives</a:t>
            </a:r>
          </a:p>
          <a:p>
            <a:r>
              <a:rPr lang="en-US" dirty="0" smtClean="0"/>
              <a:t>Action Plan</a:t>
            </a:r>
          </a:p>
          <a:p>
            <a:pPr lvl="1"/>
            <a:r>
              <a:rPr lang="en-US" dirty="0" smtClean="0"/>
              <a:t>Reviewed score cards, marketing the plan, correction conversations</a:t>
            </a:r>
          </a:p>
          <a:p>
            <a:r>
              <a:rPr lang="en-US" dirty="0" smtClean="0"/>
              <a:t>Results</a:t>
            </a:r>
          </a:p>
          <a:p>
            <a:pPr lvl="1"/>
            <a:r>
              <a:rPr lang="en-US" dirty="0" smtClean="0"/>
              <a:t>Results during </a:t>
            </a:r>
            <a:r>
              <a:rPr lang="en-US" dirty="0" err="1" smtClean="0"/>
              <a:t>rallys</a:t>
            </a:r>
            <a:endParaRPr lang="en-US" dirty="0" smtClean="0"/>
          </a:p>
          <a:p>
            <a:r>
              <a:rPr lang="en-US" dirty="0" smtClean="0"/>
              <a:t>Success stories</a:t>
            </a:r>
          </a:p>
          <a:p>
            <a:pPr lvl="1"/>
            <a:r>
              <a:rPr lang="en-US" dirty="0" err="1" smtClean="0"/>
              <a:t>Chianna</a:t>
            </a:r>
            <a:r>
              <a:rPr lang="en-US" dirty="0" smtClean="0"/>
              <a:t> with gift, </a:t>
            </a:r>
            <a:r>
              <a:rPr lang="en-US" dirty="0" err="1" smtClean="0"/>
              <a:t>Asma</a:t>
            </a:r>
            <a:r>
              <a:rPr lang="en-US" dirty="0" smtClean="0"/>
              <a:t> with white suite</a:t>
            </a:r>
          </a:p>
          <a:p>
            <a:r>
              <a:rPr lang="en-US" dirty="0" smtClean="0"/>
              <a:t>Nationwide Recommendations</a:t>
            </a:r>
          </a:p>
          <a:p>
            <a:pPr lvl="1"/>
            <a:r>
              <a:rPr lang="en-US" dirty="0" smtClean="0"/>
              <a:t>Employee and customer benefit, no shipping if we don’t have it in our store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Timeline</a:t>
            </a:r>
            <a:endParaRPr lang="en-US" dirty="0"/>
          </a:p>
        </p:txBody>
      </p:sp>
      <p:sp>
        <p:nvSpPr>
          <p:cNvPr id="3" name="Content Placeholder 2"/>
          <p:cNvSpPr>
            <a:spLocks noGrp="1"/>
          </p:cNvSpPr>
          <p:nvPr>
            <p:ph sz="half" idx="1"/>
          </p:nvPr>
        </p:nvSpPr>
        <p:spPr/>
        <p:txBody>
          <a:bodyPr>
            <a:normAutofit fontScale="55000" lnSpcReduction="20000"/>
          </a:bodyPr>
          <a:lstStyle/>
          <a:p>
            <a:r>
              <a:rPr lang="en-US" dirty="0" smtClean="0"/>
              <a:t>Week 4 (June 30</a:t>
            </a:r>
            <a:r>
              <a:rPr lang="en-US" baseline="30000" dirty="0" smtClean="0"/>
              <a:t>th</a:t>
            </a:r>
            <a:r>
              <a:rPr lang="en-US" dirty="0" smtClean="0"/>
              <a:t>)</a:t>
            </a:r>
          </a:p>
          <a:p>
            <a:pPr lvl="1"/>
            <a:r>
              <a:rPr lang="en-US" dirty="0" smtClean="0"/>
              <a:t>Search and Send project introduced</a:t>
            </a:r>
          </a:p>
          <a:p>
            <a:pPr lvl="1"/>
            <a:r>
              <a:rPr lang="en-US" dirty="0"/>
              <a:t>O</a:t>
            </a:r>
            <a:r>
              <a:rPr lang="en-US" dirty="0" smtClean="0"/>
              <a:t>bserved current employee behaviors and attitudes on S&amp;S</a:t>
            </a:r>
          </a:p>
          <a:p>
            <a:pPr lvl="1"/>
            <a:r>
              <a:rPr lang="en-US" dirty="0" smtClean="0"/>
              <a:t>Brainstormed areas for improvement</a:t>
            </a:r>
          </a:p>
          <a:p>
            <a:pPr lvl="1">
              <a:buNone/>
            </a:pPr>
            <a:endParaRPr lang="en-US" dirty="0"/>
          </a:p>
          <a:p>
            <a:pPr lvl="1">
              <a:buNone/>
            </a:pPr>
            <a:endParaRPr lang="en-US" dirty="0" smtClean="0"/>
          </a:p>
          <a:p>
            <a:r>
              <a:rPr lang="en-US" dirty="0" smtClean="0"/>
              <a:t>Week 5 (July 7</a:t>
            </a:r>
            <a:r>
              <a:rPr lang="en-US" baseline="30000" dirty="0" smtClean="0"/>
              <a:t>th</a:t>
            </a:r>
            <a:r>
              <a:rPr lang="en-US" dirty="0" smtClean="0"/>
              <a:t>)</a:t>
            </a:r>
          </a:p>
          <a:p>
            <a:pPr lvl="1"/>
            <a:r>
              <a:rPr lang="en-US" dirty="0" smtClean="0"/>
              <a:t>Researched store, district, and nationwide S&amp;S statistics</a:t>
            </a:r>
          </a:p>
          <a:p>
            <a:pPr lvl="1"/>
            <a:r>
              <a:rPr lang="en-US" dirty="0" smtClean="0"/>
              <a:t>Met with James and Roan to discuss storewide Action Plan</a:t>
            </a:r>
          </a:p>
          <a:p>
            <a:pPr lvl="1"/>
            <a:r>
              <a:rPr lang="en-US" dirty="0" smtClean="0"/>
              <a:t>Developed and distributed employee surveys</a:t>
            </a:r>
          </a:p>
          <a:p>
            <a:pPr lvl="1"/>
            <a:r>
              <a:rPr lang="en-US" dirty="0" smtClean="0"/>
              <a:t>Assessed current employee participation</a:t>
            </a:r>
          </a:p>
          <a:p>
            <a:pPr lvl="1"/>
            <a:r>
              <a:rPr lang="en-US" dirty="0" smtClean="0"/>
              <a:t>Created coaching action plans</a:t>
            </a:r>
          </a:p>
          <a:p>
            <a:pPr>
              <a:buNone/>
            </a:pPr>
            <a:endParaRPr lang="en-US" dirty="0"/>
          </a:p>
        </p:txBody>
      </p:sp>
      <p:sp>
        <p:nvSpPr>
          <p:cNvPr id="4" name="Content Placeholder 3"/>
          <p:cNvSpPr>
            <a:spLocks noGrp="1"/>
          </p:cNvSpPr>
          <p:nvPr>
            <p:ph sz="half" idx="2"/>
          </p:nvPr>
        </p:nvSpPr>
        <p:spPr/>
        <p:txBody>
          <a:bodyPr>
            <a:normAutofit fontScale="55000" lnSpcReduction="20000"/>
          </a:bodyPr>
          <a:lstStyle/>
          <a:p>
            <a:r>
              <a:rPr lang="en-US" dirty="0" smtClean="0"/>
              <a:t>Week 6 (July 14</a:t>
            </a:r>
            <a:r>
              <a:rPr lang="en-US" baseline="30000" dirty="0" smtClean="0"/>
              <a:t>th</a:t>
            </a:r>
            <a:r>
              <a:rPr lang="en-US" dirty="0" smtClean="0"/>
              <a:t>)</a:t>
            </a:r>
          </a:p>
          <a:p>
            <a:pPr lvl="1"/>
            <a:r>
              <a:rPr lang="en-US" dirty="0" smtClean="0"/>
              <a:t>Analyzed weekly Scorecard Action Metric and My Sales reports</a:t>
            </a:r>
          </a:p>
          <a:p>
            <a:pPr lvl="1"/>
            <a:r>
              <a:rPr lang="en-US" dirty="0" smtClean="0"/>
              <a:t>Began coaching associates and encouraging S&amp;S participation</a:t>
            </a:r>
          </a:p>
          <a:p>
            <a:pPr lvl="1"/>
            <a:r>
              <a:rPr lang="en-US" dirty="0" smtClean="0"/>
              <a:t>Continued observing conversations and behaviors</a:t>
            </a:r>
          </a:p>
          <a:p>
            <a:pPr lvl="1"/>
            <a:r>
              <a:rPr lang="en-US" dirty="0" smtClean="0"/>
              <a:t>Taught ‘Never say no’ attitude with visual reminder</a:t>
            </a:r>
          </a:p>
          <a:p>
            <a:pPr lvl="1"/>
            <a:endParaRPr lang="en-US" dirty="0" smtClean="0"/>
          </a:p>
          <a:p>
            <a:r>
              <a:rPr lang="en-US" dirty="0" smtClean="0"/>
              <a:t>Week 7 (July 21</a:t>
            </a:r>
            <a:r>
              <a:rPr lang="en-US" baseline="30000" dirty="0" smtClean="0"/>
              <a:t>st</a:t>
            </a:r>
            <a:r>
              <a:rPr lang="en-US" dirty="0" smtClean="0"/>
              <a:t>)</a:t>
            </a:r>
          </a:p>
          <a:p>
            <a:pPr lvl="1"/>
            <a:r>
              <a:rPr lang="en-US" dirty="0" smtClean="0"/>
              <a:t>Continued coaching associates</a:t>
            </a:r>
          </a:p>
          <a:p>
            <a:pPr lvl="1"/>
            <a:r>
              <a:rPr lang="en-US" dirty="0" smtClean="0"/>
              <a:t>Developed recognition and rewards system for associates</a:t>
            </a:r>
          </a:p>
          <a:p>
            <a:pPr lvl="1"/>
            <a:r>
              <a:rPr lang="en-US" dirty="0" smtClean="0"/>
              <a:t>Maintained accountability for associates to participate in S&amp;S</a:t>
            </a:r>
          </a:p>
          <a:p>
            <a:pPr lvl="1"/>
            <a:r>
              <a:rPr lang="en-US" dirty="0" smtClean="0"/>
              <a:t>Attended intern summit</a:t>
            </a:r>
          </a:p>
          <a:p>
            <a:pPr lvl="1"/>
            <a:endParaRPr lang="en-US" dirty="0" smtClean="0"/>
          </a:p>
          <a:p>
            <a:r>
              <a:rPr lang="en-US" dirty="0" smtClean="0"/>
              <a:t>Week 8 (July 28</a:t>
            </a:r>
            <a:r>
              <a:rPr lang="en-US" baseline="30000" dirty="0" smtClean="0"/>
              <a:t>th</a:t>
            </a:r>
            <a:r>
              <a:rPr lang="en-US" dirty="0" smtClean="0"/>
              <a:t>)</a:t>
            </a:r>
          </a:p>
          <a:p>
            <a:pPr lvl="1"/>
            <a:r>
              <a:rPr lang="en-US" dirty="0" smtClean="0"/>
              <a:t>Present project</a:t>
            </a:r>
          </a:p>
          <a:p>
            <a:pPr lvl="1"/>
            <a:r>
              <a:rPr lang="en-US" dirty="0" smtClean="0"/>
              <a:t>Develop and implement initiatives for project longevity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and Send Goals</a:t>
            </a:r>
            <a:endParaRPr lang="en-US" dirty="0"/>
          </a:p>
        </p:txBody>
      </p:sp>
      <p:sp>
        <p:nvSpPr>
          <p:cNvPr id="3" name="Content Placeholder 2"/>
          <p:cNvSpPr>
            <a:spLocks noGrp="1"/>
          </p:cNvSpPr>
          <p:nvPr>
            <p:ph sz="half" idx="1"/>
          </p:nvPr>
        </p:nvSpPr>
        <p:spPr/>
        <p:txBody>
          <a:bodyPr>
            <a:normAutofit/>
          </a:bodyPr>
          <a:lstStyle/>
          <a:p>
            <a:r>
              <a:rPr lang="en-US" dirty="0" smtClean="0"/>
              <a:t>Store Wide:</a:t>
            </a:r>
          </a:p>
          <a:p>
            <a:pPr lvl="1"/>
            <a:r>
              <a:rPr lang="en-US" dirty="0" smtClean="0"/>
              <a:t>July 8</a:t>
            </a:r>
            <a:r>
              <a:rPr lang="en-US" baseline="30000" dirty="0" smtClean="0"/>
              <a:t>th</a:t>
            </a:r>
            <a:r>
              <a:rPr lang="en-US" dirty="0" smtClean="0"/>
              <a:t>= 68%</a:t>
            </a:r>
          </a:p>
          <a:p>
            <a:pPr lvl="1"/>
            <a:r>
              <a:rPr lang="en-US" dirty="0" smtClean="0"/>
              <a:t>August 8</a:t>
            </a:r>
            <a:r>
              <a:rPr lang="en-US" baseline="30000" dirty="0" smtClean="0"/>
              <a:t>th</a:t>
            </a:r>
            <a:r>
              <a:rPr lang="en-US" dirty="0" smtClean="0"/>
              <a:t>= 72-75%</a:t>
            </a:r>
          </a:p>
          <a:p>
            <a:pPr lvl="1"/>
            <a:r>
              <a:rPr lang="en-US" dirty="0" smtClean="0"/>
              <a:t>Continue weekly and monthly increase</a:t>
            </a:r>
          </a:p>
          <a:p>
            <a:pPr lvl="1"/>
            <a:r>
              <a:rPr lang="en-US" dirty="0" smtClean="0"/>
              <a:t>Three Areas:</a:t>
            </a:r>
          </a:p>
          <a:p>
            <a:pPr lvl="2"/>
            <a:r>
              <a:rPr lang="en-US" dirty="0" smtClean="0"/>
              <a:t>Cosmetics</a:t>
            </a:r>
          </a:p>
          <a:p>
            <a:pPr lvl="2"/>
            <a:r>
              <a:rPr lang="en-US" dirty="0" smtClean="0"/>
              <a:t>Young Men’s</a:t>
            </a:r>
          </a:p>
          <a:p>
            <a:pPr lvl="2"/>
            <a:r>
              <a:rPr lang="en-US" dirty="0" smtClean="0"/>
              <a:t>Juniors</a:t>
            </a:r>
          </a:p>
          <a:p>
            <a:pPr lvl="2"/>
            <a:r>
              <a:rPr lang="en-US" dirty="0" smtClean="0"/>
              <a:t>(Ready to Wear)</a:t>
            </a:r>
            <a:endParaRPr lang="en-US" dirty="0"/>
          </a:p>
        </p:txBody>
      </p:sp>
      <p:sp>
        <p:nvSpPr>
          <p:cNvPr id="4" name="Content Placeholder 3"/>
          <p:cNvSpPr>
            <a:spLocks noGrp="1"/>
          </p:cNvSpPr>
          <p:nvPr>
            <p:ph sz="half" idx="2"/>
          </p:nvPr>
        </p:nvSpPr>
        <p:spPr/>
        <p:txBody>
          <a:bodyPr>
            <a:normAutofit/>
          </a:bodyPr>
          <a:lstStyle/>
          <a:p>
            <a:r>
              <a:rPr lang="en-US" dirty="0" smtClean="0"/>
              <a:t>Project focus:</a:t>
            </a:r>
          </a:p>
          <a:p>
            <a:pPr lvl="1"/>
            <a:r>
              <a:rPr lang="en-US" dirty="0" smtClean="0"/>
              <a:t>Men’s floor</a:t>
            </a:r>
          </a:p>
          <a:p>
            <a:pPr lvl="1"/>
            <a:r>
              <a:rPr lang="en-US" dirty="0" smtClean="0"/>
              <a:t>Increase participation</a:t>
            </a:r>
          </a:p>
          <a:p>
            <a:pPr lvl="1"/>
            <a:r>
              <a:rPr lang="en-US" dirty="0" smtClean="0"/>
              <a:t>Help employees engage in S&amp;S</a:t>
            </a:r>
          </a:p>
          <a:p>
            <a:pPr lvl="1"/>
            <a:r>
              <a:rPr lang="en-US" dirty="0" smtClean="0"/>
              <a:t>Create importance and value </a:t>
            </a:r>
          </a:p>
          <a:p>
            <a:pPr lvl="1"/>
            <a:r>
              <a:rPr lang="en-US" dirty="0" smtClean="0"/>
              <a:t>Refocus S&amp;S as a way to drive sales</a:t>
            </a:r>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SWOT Analysis</a:t>
            </a:r>
            <a:endParaRPr lang="en-US" dirty="0"/>
          </a:p>
        </p:txBody>
      </p:sp>
      <p:graphicFrame>
        <p:nvGraphicFramePr>
          <p:cNvPr id="7" name="Content Placeholder 6"/>
          <p:cNvGraphicFramePr>
            <a:graphicFrameLocks noGrp="1"/>
          </p:cNvGraphicFramePr>
          <p:nvPr>
            <p:ph idx="1"/>
          </p:nvPr>
        </p:nvGraphicFramePr>
        <p:xfrm>
          <a:off x="779463" y="1828800"/>
          <a:ext cx="7583487" cy="4297363"/>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Initial Research: Employee Surveys</a:t>
            </a:r>
            <a:endParaRPr lang="en-US" dirty="0"/>
          </a:p>
        </p:txBody>
      </p:sp>
      <p:sp>
        <p:nvSpPr>
          <p:cNvPr id="3" name="Content Placeholder 2"/>
          <p:cNvSpPr>
            <a:spLocks noGrp="1"/>
          </p:cNvSpPr>
          <p:nvPr>
            <p:ph idx="1"/>
          </p:nvPr>
        </p:nvSpPr>
        <p:spPr/>
        <p:txBody>
          <a:bodyPr/>
          <a:lstStyle/>
          <a:p>
            <a:r>
              <a:rPr lang="en-US" dirty="0" smtClean="0"/>
              <a:t>Skill questions</a:t>
            </a:r>
          </a:p>
          <a:p>
            <a:r>
              <a:rPr lang="en-US" dirty="0" smtClean="0"/>
              <a:t>Value questions</a:t>
            </a:r>
          </a:p>
          <a:p>
            <a:r>
              <a:rPr lang="en-US" dirty="0" smtClean="0"/>
              <a:t>Will questions</a:t>
            </a:r>
          </a:p>
          <a:p>
            <a:r>
              <a:rPr lang="en-US" dirty="0" smtClean="0"/>
              <a:t>Recognition questions</a:t>
            </a:r>
          </a:p>
          <a:p>
            <a:r>
              <a:rPr lang="en-US" dirty="0" smtClean="0"/>
              <a:t>MAGIC selling questions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am very comfortable performing S&amp;S.</a:t>
            </a:r>
            <a:endParaRPr lang="en-US" dirty="0"/>
          </a:p>
        </p:txBody>
      </p:sp>
      <p:graphicFrame>
        <p:nvGraphicFramePr>
          <p:cNvPr id="4" name="Content Placeholder 3"/>
          <p:cNvGraphicFramePr>
            <a:graphicFrameLocks noGrp="1"/>
          </p:cNvGraphicFramePr>
          <p:nvPr>
            <p:ph idx="1"/>
          </p:nvPr>
        </p:nvGraphicFramePr>
        <p:xfrm>
          <a:off x="779463" y="1828800"/>
          <a:ext cx="7583487" cy="42973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use S&amp;S to meet my daily sales goal. </a:t>
            </a:r>
            <a:endParaRPr lang="en-US" dirty="0"/>
          </a:p>
        </p:txBody>
      </p:sp>
      <p:graphicFrame>
        <p:nvGraphicFramePr>
          <p:cNvPr id="4" name="Content Placeholder 3"/>
          <p:cNvGraphicFramePr>
            <a:graphicFrameLocks noGrp="1"/>
          </p:cNvGraphicFramePr>
          <p:nvPr>
            <p:ph idx="1"/>
          </p:nvPr>
        </p:nvGraphicFramePr>
        <p:xfrm>
          <a:off x="779463" y="1828800"/>
          <a:ext cx="7583487" cy="42973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majorFont>
      <a:minorFont>
        <a:latin typeface="Calisto MT"/>
        <a:ea typeface=""/>
        <a:cs typeface=""/>
        <a:font script="Jpan" typeface="ＭＳ Ｐ明朝"/>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6931</TotalTime>
  <Words>1083</Words>
  <Application>Microsoft Macintosh PowerPoint</Application>
  <PresentationFormat>On-screen Show (4:3)</PresentationFormat>
  <Paragraphs>260</Paragraphs>
  <Slides>25</Slides>
  <Notes>2</Notes>
  <HiddenSlides>0</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Precedent</vt:lpstr>
      <vt:lpstr>  An analysis of maximizing Search &amp; Send Participation</vt:lpstr>
      <vt:lpstr>Slide 2</vt:lpstr>
      <vt:lpstr>Presentation Outline</vt:lpstr>
      <vt:lpstr>Project Timeline</vt:lpstr>
      <vt:lpstr>Search and Send Goals</vt:lpstr>
      <vt:lpstr>SWOT Analysis</vt:lpstr>
      <vt:lpstr>Initial Research: Employee Surveys</vt:lpstr>
      <vt:lpstr>I am very comfortable performing S&amp;S.</vt:lpstr>
      <vt:lpstr>I use S&amp;S to meet my daily sales goal. </vt:lpstr>
      <vt:lpstr>I enjoy finding and selling a  customer merchandise that we do not carry in our store via S&amp;S.</vt:lpstr>
      <vt:lpstr>S&amp;S is effective and easy to use.</vt:lpstr>
      <vt:lpstr>I offer S&amp;S to a customer when they are making a large purchase for their shopping comfort. </vt:lpstr>
      <vt:lpstr>When I perform a S&amp;S under $50, I sometimes call a manager to waive the shipping.</vt:lpstr>
      <vt:lpstr>I am recognized for my S&amp;S performance.</vt:lpstr>
      <vt:lpstr>I feel like S&amp;S is important to my scorecard.</vt:lpstr>
      <vt:lpstr>How often do you perform a S&amp;S?</vt:lpstr>
      <vt:lpstr>Employee Additional Comments</vt:lpstr>
      <vt:lpstr>Initial Research: My Sales Scorecards</vt:lpstr>
      <vt:lpstr>Men’s Sportswear</vt:lpstr>
      <vt:lpstr>Dress Men’s Furnishings</vt:lpstr>
      <vt:lpstr>Collections</vt:lpstr>
      <vt:lpstr>Collections Specialty II</vt:lpstr>
      <vt:lpstr>Clothing</vt:lpstr>
      <vt:lpstr>Men’s contemporary*</vt:lpstr>
      <vt:lpstr>Young Men’s*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“Never Say No”:  An analysis of maximizing Search &amp; Send Participation</dc:title>
  <dc:creator>Kara Jewell</dc:creator>
  <cp:lastModifiedBy>Kara Jewell</cp:lastModifiedBy>
  <cp:revision>15</cp:revision>
  <cp:lastPrinted>2013-07-17T22:17:04Z</cp:lastPrinted>
  <dcterms:created xsi:type="dcterms:W3CDTF">2013-07-17T22:08:47Z</dcterms:created>
  <dcterms:modified xsi:type="dcterms:W3CDTF">2013-07-22T17:40:41Z</dcterms:modified>
</cp:coreProperties>
</file>